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5"/>
  </p:notesMasterIdLst>
  <p:sldIdLst>
    <p:sldId id="294" r:id="rId2"/>
    <p:sldId id="524" r:id="rId3"/>
    <p:sldId id="525" r:id="rId4"/>
    <p:sldId id="526" r:id="rId5"/>
    <p:sldId id="527" r:id="rId6"/>
    <p:sldId id="493" r:id="rId7"/>
    <p:sldId id="494" r:id="rId8"/>
    <p:sldId id="495" r:id="rId9"/>
    <p:sldId id="496" r:id="rId10"/>
    <p:sldId id="497" r:id="rId11"/>
    <p:sldId id="506" r:id="rId12"/>
    <p:sldId id="507" r:id="rId13"/>
    <p:sldId id="508" r:id="rId14"/>
    <p:sldId id="519" r:id="rId15"/>
    <p:sldId id="512" r:id="rId16"/>
    <p:sldId id="513" r:id="rId17"/>
    <p:sldId id="514" r:id="rId18"/>
    <p:sldId id="521" r:id="rId19"/>
    <p:sldId id="515" r:id="rId20"/>
    <p:sldId id="520" r:id="rId21"/>
    <p:sldId id="516" r:id="rId22"/>
    <p:sldId id="509" r:id="rId23"/>
    <p:sldId id="510" r:id="rId24"/>
    <p:sldId id="522" r:id="rId25"/>
    <p:sldId id="523" r:id="rId26"/>
    <p:sldId id="511" r:id="rId27"/>
    <p:sldId id="498" r:id="rId28"/>
    <p:sldId id="499" r:id="rId29"/>
    <p:sldId id="500" r:id="rId30"/>
    <p:sldId id="502" r:id="rId31"/>
    <p:sldId id="503" r:id="rId32"/>
    <p:sldId id="504" r:id="rId33"/>
    <p:sldId id="448" r:id="rId34"/>
    <p:sldId id="464" r:id="rId35"/>
    <p:sldId id="517" r:id="rId36"/>
    <p:sldId id="518" r:id="rId37"/>
    <p:sldId id="465" r:id="rId38"/>
    <p:sldId id="466" r:id="rId39"/>
    <p:sldId id="467" r:id="rId40"/>
    <p:sldId id="468" r:id="rId41"/>
    <p:sldId id="452" r:id="rId42"/>
    <p:sldId id="471" r:id="rId43"/>
    <p:sldId id="472" r:id="rId44"/>
    <p:sldId id="480" r:id="rId45"/>
    <p:sldId id="481" r:id="rId46"/>
    <p:sldId id="489" r:id="rId47"/>
    <p:sldId id="490" r:id="rId48"/>
    <p:sldId id="491" r:id="rId49"/>
    <p:sldId id="457" r:id="rId50"/>
    <p:sldId id="459" r:id="rId51"/>
    <p:sldId id="460" r:id="rId52"/>
    <p:sldId id="461" r:id="rId53"/>
    <p:sldId id="29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FFFFFF"/>
    <a:srgbClr val="660033"/>
    <a:srgbClr val="FF0000"/>
    <a:srgbClr val="000000"/>
    <a:srgbClr val="99FFCC"/>
    <a:srgbClr val="00CC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2" autoAdjust="0"/>
  </p:normalViewPr>
  <p:slideViewPr>
    <p:cSldViewPr>
      <p:cViewPr varScale="1">
        <p:scale>
          <a:sx n="86" d="100"/>
          <a:sy n="86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F819A9-1D14-4884-A00F-C24C12C6BB55}" type="datetimeFigureOut">
              <a:rPr lang="cs-CZ"/>
              <a:pPr>
                <a:defRPr/>
              </a:pPr>
              <a:t>13.11.2011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E0E023-B153-44CB-9D94-25BA116FF7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6662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62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CB01-56C3-4869-A765-3A3B503D4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1895-01EE-47AE-9888-6244F2CC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D07D-4D1B-4A18-BB4C-0B6200EA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7959-8B08-4C04-87BB-FD78E12C5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F4FE-7CA5-4184-943A-990FDE44A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E311-004B-40CA-A23A-8834419C8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13" y="1598612"/>
            <a:ext cx="8226425" cy="4497387"/>
          </a:xfrm>
          <a:solidFill>
            <a:schemeClr val="tx2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lIns="180000" tIns="180000" rIns="108000" bIns="72000">
            <a:normAutofit/>
          </a:bodyPr>
          <a:lstStyle>
            <a:lvl1pPr>
              <a:buNone/>
              <a:defRPr sz="3200" b="1"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800" b="1"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defRPr>
            </a:lvl2pPr>
            <a:lvl3pPr>
              <a:buNone/>
              <a:defRPr sz="2400" b="1"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defRPr>
            </a:lvl3pPr>
            <a:lvl4pPr>
              <a:buNone/>
              <a:defRPr sz="2000" b="1"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defRPr>
            </a:lvl4pPr>
            <a:lvl5pPr>
              <a:buNone/>
              <a:defRPr sz="2000" b="1"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C476-6700-4E07-A7BC-71546A6C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031A-324A-4669-9286-AABE8A1C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AB06D-7087-4C4E-B820-C68BCAAA4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7CAE-3A21-4B00-9351-2EC75C2A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5BDF-0848-4487-B66E-78AA8A1AD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AFAC-847F-471E-8515-DB9E5A7F2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1B59-5402-45E5-8D4C-B249687A6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553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6554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4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5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6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6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6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6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6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6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655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6558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8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655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5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sp>
            <p:nvSpPr>
              <p:cNvPr id="6559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9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9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9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59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60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60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60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656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560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0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0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38A74B1-5C12-4B06-BEE4-F162C1A51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60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6425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Sample Solutions</a:t>
            </a:r>
            <a:br>
              <a:rPr lang="en-US" sz="6000" dirty="0" smtClean="0"/>
            </a:br>
            <a:r>
              <a:rPr lang="en-US" sz="8000" dirty="0" smtClean="0">
                <a:solidFill>
                  <a:srgbClr val="FF99FF"/>
                </a:solidFill>
              </a:rPr>
              <a:t/>
            </a:r>
            <a:br>
              <a:rPr lang="en-US" sz="8000" dirty="0" smtClean="0">
                <a:solidFill>
                  <a:srgbClr val="FF99FF"/>
                </a:solidFill>
              </a:rPr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dirty="0" smtClean="0">
                <a:solidFill>
                  <a:srgbClr val="99FFCC"/>
                </a:solidFill>
              </a:rPr>
              <a:t/>
            </a:r>
            <a:br>
              <a:rPr lang="en-US" sz="24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1000" dirty="0" smtClean="0">
                <a:solidFill>
                  <a:srgbClr val="99FFCC"/>
                </a:solidFill>
              </a:rPr>
              <a:t/>
            </a:r>
            <a:br>
              <a:rPr lang="en-US" sz="1000" dirty="0" smtClean="0">
                <a:solidFill>
                  <a:srgbClr val="99FFCC"/>
                </a:solidFill>
              </a:rPr>
            </a:br>
            <a:r>
              <a:rPr lang="en-US" sz="2800" dirty="0" smtClean="0">
                <a:solidFill>
                  <a:srgbClr val="99FFCC"/>
                </a:solidFill>
              </a:rPr>
              <a:t>CENTRAL EUROPE REGIONAL CONTEST 2011</a:t>
            </a:r>
            <a:r>
              <a:rPr lang="en-US" sz="3600" dirty="0" smtClean="0">
                <a:solidFill>
                  <a:srgbClr val="99FFCC"/>
                </a:solidFill>
              </a:rPr>
              <a:t/>
            </a:r>
            <a:br>
              <a:rPr lang="en-US" sz="3600" dirty="0" smtClean="0">
                <a:solidFill>
                  <a:srgbClr val="99FFCC"/>
                </a:solidFill>
              </a:rPr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>
                <a:solidFill>
                  <a:srgbClr val="FFFFFF"/>
                </a:solidFill>
              </a:rPr>
              <a:t>Czech Technical University in Prague</a:t>
            </a:r>
          </a:p>
        </p:txBody>
      </p:sp>
      <p:pic>
        <p:nvPicPr>
          <p:cNvPr id="5" name="Obrázek 4" descr="icpc-full-pp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828800"/>
            <a:ext cx="3324225" cy="3244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4">
                <a:lumMod val="40000"/>
                <a:lumOff val="60000"/>
              </a:schemeClr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Stack Machine Executor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Straightforward </a:t>
            </a:r>
            <a:r>
              <a:rPr lang="en-US" dirty="0" smtClean="0"/>
              <a:t>simulation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Beware of</a:t>
            </a:r>
          </a:p>
          <a:p>
            <a:pPr lvl="1">
              <a:defRPr/>
            </a:pPr>
            <a:r>
              <a:rPr lang="en-US" dirty="0" smtClean="0"/>
              <a:t>Integer overflow (MUL)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PROGRAM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581400" cy="39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Machine Programmer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machine language is limited</a:t>
            </a:r>
          </a:p>
          <a:p>
            <a:endParaRPr lang="cs-CZ" dirty="0" smtClean="0"/>
          </a:p>
          <a:p>
            <a:r>
              <a:rPr lang="en-US" dirty="0" smtClean="0"/>
              <a:t>Several ways to solve the problem</a:t>
            </a:r>
          </a:p>
          <a:p>
            <a:pPr lvl="1"/>
            <a:r>
              <a:rPr lang="en-US" dirty="0" smtClean="0"/>
              <a:t>Polynomial</a:t>
            </a:r>
          </a:p>
          <a:p>
            <a:pPr lvl="1"/>
            <a:r>
              <a:rPr lang="en-US" dirty="0" smtClean="0"/>
              <a:t>Linear combination of some values</a:t>
            </a:r>
          </a:p>
          <a:p>
            <a:pPr lvl="1"/>
            <a:r>
              <a:rPr lang="en-US" dirty="0" smtClean="0"/>
              <a:t>Implement EQ</a:t>
            </a:r>
          </a:p>
          <a:p>
            <a:pPr lvl="1"/>
            <a:r>
              <a:rPr lang="en-US" dirty="0" smtClean="0"/>
              <a:t>Implement IF/THEN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way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en-US" dirty="0" smtClean="0"/>
              <a:t>3, 2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/>
              <a:t>10, 3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Polynomial:  </a:t>
            </a:r>
            <a:r>
              <a:rPr lang="en-US" dirty="0" smtClean="0">
                <a:solidFill>
                  <a:srgbClr val="00FFFF"/>
                </a:solidFill>
              </a:rPr>
              <a:t>A.x</a:t>
            </a:r>
            <a:r>
              <a:rPr lang="en-US" baseline="30000" dirty="0" smtClean="0">
                <a:solidFill>
                  <a:srgbClr val="00FFFF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</a:rPr>
              <a:t> + </a:t>
            </a:r>
            <a:r>
              <a:rPr lang="en-US" dirty="0" err="1" smtClean="0">
                <a:solidFill>
                  <a:srgbClr val="00FFFF"/>
                </a:solidFill>
              </a:rPr>
              <a:t>B.x</a:t>
            </a:r>
            <a:r>
              <a:rPr lang="en-US" dirty="0" smtClean="0">
                <a:solidFill>
                  <a:srgbClr val="00FFFF"/>
                </a:solidFill>
              </a:rPr>
              <a:t> + C</a:t>
            </a:r>
            <a:endParaRPr lang="cs-CZ" dirty="0" smtClean="0">
              <a:solidFill>
                <a:srgbClr val="00FFFF"/>
              </a:solidFill>
            </a:endParaRP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FFFF"/>
                </a:solidFill>
              </a:rPr>
              <a:t>A.</a:t>
            </a:r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</a:rPr>
              <a:t> + B.</a:t>
            </a:r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dirty="0" smtClean="0">
                <a:solidFill>
                  <a:srgbClr val="00FFFF"/>
                </a:solidFill>
              </a:rPr>
              <a:t> + C = 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A.</a:t>
            </a:r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</a:rPr>
              <a:t> + B.</a:t>
            </a:r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</a:rPr>
              <a:t> + C = </a:t>
            </a:r>
            <a:r>
              <a:rPr lang="en-US" dirty="0" smtClean="0">
                <a:solidFill>
                  <a:srgbClr val="FFC000"/>
                </a:solidFill>
              </a:rPr>
              <a:t>10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A.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</a:rPr>
              <a:t> + B.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  <a:r>
              <a:rPr lang="en-US" dirty="0" smtClean="0">
                <a:solidFill>
                  <a:srgbClr val="00FFFF"/>
                </a:solidFill>
              </a:rPr>
              <a:t> + C = </a:t>
            </a:r>
            <a:r>
              <a:rPr lang="en-US" dirty="0" smtClean="0">
                <a:solidFill>
                  <a:srgbClr val="FFC000"/>
                </a:solidFill>
              </a:rPr>
              <a:t>20</a:t>
            </a:r>
          </a:p>
          <a:p>
            <a:endParaRPr lang="cs-CZ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“Equals” implementation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inputs:  </a:t>
            </a:r>
            <a:r>
              <a:rPr lang="en-US" b="1" dirty="0" smtClean="0">
                <a:solidFill>
                  <a:srgbClr val="00B0F0"/>
                </a:solidFill>
              </a:rPr>
              <a:t>2  3  5  8  11</a:t>
            </a:r>
          </a:p>
          <a:p>
            <a:r>
              <a:rPr lang="en-US" dirty="0" smtClean="0"/>
              <a:t>Q = (((X mod 11) mod 8) div 5)</a:t>
            </a:r>
          </a:p>
          <a:p>
            <a:pPr lvl="1"/>
            <a:r>
              <a:rPr lang="en-US" b="1" dirty="0" smtClean="0">
                <a:solidFill>
                  <a:srgbClr val="00FFFF"/>
                </a:solidFill>
              </a:rPr>
              <a:t>Q=1</a:t>
            </a:r>
            <a:r>
              <a:rPr lang="en-US" dirty="0" smtClean="0"/>
              <a:t>	</a:t>
            </a:r>
            <a:r>
              <a:rPr lang="en-US" dirty="0" err="1" smtClean="0"/>
              <a:t>iff</a:t>
            </a:r>
            <a:r>
              <a:rPr lang="en-US" dirty="0" smtClean="0"/>
              <a:t> X=5</a:t>
            </a:r>
          </a:p>
          <a:p>
            <a:pPr lvl="1"/>
            <a:r>
              <a:rPr lang="en-US" b="1" dirty="0" smtClean="0">
                <a:solidFill>
                  <a:srgbClr val="00FFFF"/>
                </a:solidFill>
              </a:rPr>
              <a:t>Q=0</a:t>
            </a:r>
            <a:r>
              <a:rPr lang="en-US" dirty="0" smtClean="0"/>
              <a:t>	</a:t>
            </a:r>
            <a:r>
              <a:rPr lang="en-US" dirty="0" smtClean="0"/>
              <a:t>otherwise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Q </a:t>
            </a:r>
            <a:r>
              <a:rPr lang="en-US" dirty="0" err="1" smtClean="0">
                <a:solidFill>
                  <a:srgbClr val="00FFFF"/>
                </a:solidFill>
              </a:rPr>
              <a:t>mul</a:t>
            </a:r>
            <a:r>
              <a:rPr lang="en-US" dirty="0" smtClean="0">
                <a:solidFill>
                  <a:srgbClr val="00FFFF"/>
                </a:solidFill>
              </a:rPr>
              <a:t> R</a:t>
            </a:r>
            <a:r>
              <a:rPr lang="en-US" dirty="0" smtClean="0"/>
              <a:t>	(R – desired  output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Sum for all inputs: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.R</a:t>
            </a:r>
            <a:r>
              <a:rPr lang="en-US" baseline="-25000" dirty="0" smtClean="0"/>
              <a:t>1</a:t>
            </a:r>
            <a:r>
              <a:rPr lang="en-US" dirty="0" smtClean="0"/>
              <a:t> + Q</a:t>
            </a:r>
            <a:r>
              <a:rPr lang="en-US" baseline="-25000" dirty="0" smtClean="0"/>
              <a:t>2</a:t>
            </a:r>
            <a:r>
              <a:rPr lang="en-US" dirty="0" smtClean="0"/>
              <a:t>.R</a:t>
            </a:r>
            <a:r>
              <a:rPr lang="en-US" baseline="-25000" dirty="0" smtClean="0"/>
              <a:t>2</a:t>
            </a:r>
            <a:r>
              <a:rPr lang="en-US" dirty="0" smtClean="0"/>
              <a:t> + Q</a:t>
            </a:r>
            <a:r>
              <a:rPr lang="en-US" baseline="-25000" dirty="0" smtClean="0"/>
              <a:t>3</a:t>
            </a:r>
            <a:r>
              <a:rPr lang="en-US" dirty="0" smtClean="0"/>
              <a:t>.R</a:t>
            </a:r>
            <a:r>
              <a:rPr lang="en-US" baseline="-25000" dirty="0" smtClean="0"/>
              <a:t>3</a:t>
            </a:r>
            <a:r>
              <a:rPr lang="en-US" dirty="0" smtClean="0"/>
              <a:t> + Q</a:t>
            </a:r>
            <a:r>
              <a:rPr lang="en-US" baseline="-25000" dirty="0" smtClean="0"/>
              <a:t>4</a:t>
            </a:r>
            <a:r>
              <a:rPr lang="en-US" dirty="0" smtClean="0"/>
              <a:t>.R</a:t>
            </a:r>
            <a:r>
              <a:rPr lang="en-US" baseline="-25000" dirty="0" smtClean="0"/>
              <a:t>4</a:t>
            </a:r>
            <a:r>
              <a:rPr lang="en-US" dirty="0" smtClean="0"/>
              <a:t> + Q</a:t>
            </a:r>
            <a:r>
              <a:rPr lang="en-US" baseline="-25000" dirty="0" smtClean="0"/>
              <a:t>5</a:t>
            </a:r>
            <a:r>
              <a:rPr lang="en-US" dirty="0" smtClean="0"/>
              <a:t>.R</a:t>
            </a:r>
            <a:r>
              <a:rPr lang="en-US" baseline="-25000" dirty="0" smtClean="0"/>
              <a:t>5</a:t>
            </a:r>
            <a:endParaRPr lang="cs-CZ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ANALYSE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79700"/>
            <a:ext cx="4495800" cy="34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Vigenere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try the cribs in all positions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W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U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V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62000" y="34290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N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K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62000" y="49530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Q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L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7569E-6 C 0.04497 -0.29286 0.09028 -0.58548 0.18004 -0.64469 C 0.2698 -0.70391 0.40417 -0.53019 0.53889 -0.35601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Vigenere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try the cribs in all positions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W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U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V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371600" y="34290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N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K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638800" y="24384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Q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L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371600" y="49530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7569E-6 C 0.03854 -0.20981 0.07761 -0.41939 0.15486 -0.46172 C 0.23212 -0.50405 0.34792 -0.37983 0.46389 -0.25515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Vigenere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try the cribs in all positions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W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U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V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981200" y="34290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N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K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638800" y="24384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Q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L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981200" y="49530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V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G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J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638800" y="32004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7569E-6 C 0.03298 -0.11289 0.06614 -0.22577 0.13229 -0.24844 C 0.19861 -0.27088 0.29791 -0.20449 0.39722 -0.13741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Vigenere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try the cribs in all positions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W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U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V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638800" y="24384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Q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L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638800" y="32004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762000" y="3429000"/>
          <a:ext cx="3124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  <a:gridCol w="624840"/>
                <a:gridCol w="624840"/>
                <a:gridCol w="624840"/>
                <a:gridCol w="62484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M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O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N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E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FFFF"/>
                          </a:solidFill>
                        </a:rPr>
                        <a:t>Y</a:t>
                      </a:r>
                      <a:endParaRPr lang="cs-CZ" sz="2800" b="1" dirty="0">
                        <a:solidFill>
                          <a:srgbClr val="00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762000" y="5181600"/>
          <a:ext cx="3124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  <a:gridCol w="624840"/>
                <a:gridCol w="624840"/>
                <a:gridCol w="624840"/>
                <a:gridCol w="62484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Q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T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Přímá spojovací šipka 11"/>
          <p:cNvCxnSpPr/>
          <p:nvPr/>
        </p:nvCxnSpPr>
        <p:spPr>
          <a:xfrm flipV="1">
            <a:off x="3276600" y="3276600"/>
            <a:ext cx="2209800" cy="18288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638800" y="3962400"/>
          <a:ext cx="248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V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G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J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2438400"/>
          </a:xfrm>
        </p:spPr>
        <p:txBody>
          <a:bodyPr/>
          <a:lstStyle/>
          <a:p>
            <a:pPr algn="ctr"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PRACTICE: </a:t>
            </a:r>
            <a:r>
              <a:rPr lang="en-US" sz="6600" dirty="0" smtClean="0">
                <a:solidFill>
                  <a:srgbClr val="66FF33"/>
                </a:solidFill>
              </a:rPr>
              <a:t/>
            </a:r>
            <a:br>
              <a:rPr lang="en-US" sz="6600" dirty="0" smtClean="0">
                <a:solidFill>
                  <a:srgbClr val="66FF33"/>
                </a:solidFill>
              </a:rPr>
            </a:br>
            <a:r>
              <a:rPr lang="en-US" sz="6600" dirty="0" smtClean="0">
                <a:solidFill>
                  <a:srgbClr val="66FF33"/>
                </a:solidFill>
              </a:rPr>
              <a:t>ANTS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4" name="Obrázek 3" descr="ant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8382000" cy="1637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placements of the first crib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n.k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All placements of the second crib</a:t>
            </a:r>
          </a:p>
          <a:p>
            <a:pPr lvl="1"/>
            <a:r>
              <a:rPr lang="en-US" dirty="0" smtClean="0"/>
              <a:t>Test by hash map</a:t>
            </a:r>
          </a:p>
          <a:p>
            <a:pPr lvl="1"/>
            <a:r>
              <a:rPr lang="en-US" b="1" dirty="0" smtClean="0">
                <a:solidFill>
                  <a:srgbClr val="00FFFF"/>
                </a:solidFill>
              </a:rPr>
              <a:t>O(</a:t>
            </a:r>
            <a:r>
              <a:rPr lang="en-US" b="1" dirty="0" err="1" smtClean="0">
                <a:solidFill>
                  <a:srgbClr val="00FFFF"/>
                </a:solidFill>
              </a:rPr>
              <a:t>n.k</a:t>
            </a:r>
            <a:r>
              <a:rPr lang="en-US" b="1" dirty="0" smtClean="0">
                <a:solidFill>
                  <a:srgbClr val="00FFFF"/>
                </a:solidFill>
              </a:rPr>
              <a:t> . 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Beware of</a:t>
            </a:r>
          </a:p>
          <a:p>
            <a:pPr lvl="1"/>
            <a:r>
              <a:rPr lang="en-US" dirty="0" smtClean="0"/>
              <a:t>Key length and repetitions</a:t>
            </a:r>
          </a:p>
          <a:p>
            <a:pPr lvl="2"/>
            <a:r>
              <a:rPr lang="en-US" dirty="0" smtClean="0"/>
              <a:t>ABCAB </a:t>
            </a:r>
            <a:r>
              <a:rPr lang="en-US" dirty="0" smtClean="0">
                <a:sym typeface="Wingdings" pitchFamily="2" charset="2"/>
              </a:rPr>
              <a:t> possible keys are ABC, ABCA</a:t>
            </a:r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Overlapping words</a:t>
            </a:r>
          </a:p>
          <a:p>
            <a:pPr lvl="2"/>
            <a:r>
              <a:rPr lang="en-US" dirty="0" smtClean="0"/>
              <a:t>There should be “two words” in the text</a:t>
            </a:r>
          </a:p>
          <a:p>
            <a:pPr lvl="2"/>
            <a:r>
              <a:rPr lang="en-US" dirty="0" smtClean="0"/>
              <a:t>Sample input/output had an example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REGULATE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Regulations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company,</a:t>
            </a:r>
            <a:br>
              <a:rPr lang="en-US" dirty="0" smtClean="0"/>
            </a:br>
            <a:r>
              <a:rPr lang="en-US" dirty="0" smtClean="0"/>
              <a:t>the cables form linear paths only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keep the disjoint-set information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ind</a:t>
            </a:r>
          </a:p>
          <a:p>
            <a:pPr lvl="1"/>
            <a:r>
              <a:rPr lang="en-US" dirty="0" smtClean="0"/>
              <a:t>union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plit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 – Disjoint Sets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1981200" y="2362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2743200" y="2590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505200" y="2971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4876800" y="2590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91200" y="28956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858000" y="2438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295400" y="2743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>
            <a:stCxn id="10" idx="6"/>
            <a:endCxn id="4" idx="2"/>
          </p:cNvCxnSpPr>
          <p:nvPr/>
        </p:nvCxnSpPr>
        <p:spPr>
          <a:xfrm flipV="1">
            <a:off x="1600200" y="2514600"/>
            <a:ext cx="3810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4" idx="6"/>
            <a:endCxn id="5" idx="2"/>
          </p:cNvCxnSpPr>
          <p:nvPr/>
        </p:nvCxnSpPr>
        <p:spPr>
          <a:xfrm>
            <a:off x="2286000" y="2514600"/>
            <a:ext cx="4572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stCxn id="5" idx="6"/>
            <a:endCxn id="6" idx="2"/>
          </p:cNvCxnSpPr>
          <p:nvPr/>
        </p:nvCxnSpPr>
        <p:spPr>
          <a:xfrm>
            <a:off x="3048000" y="2743200"/>
            <a:ext cx="4572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stCxn id="6" idx="6"/>
            <a:endCxn id="7" idx="2"/>
          </p:cNvCxnSpPr>
          <p:nvPr/>
        </p:nvCxnSpPr>
        <p:spPr>
          <a:xfrm flipV="1">
            <a:off x="3810000" y="2743200"/>
            <a:ext cx="10668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stCxn id="7" idx="6"/>
            <a:endCxn id="8" idx="2"/>
          </p:cNvCxnSpPr>
          <p:nvPr/>
        </p:nvCxnSpPr>
        <p:spPr>
          <a:xfrm>
            <a:off x="5181600" y="2743200"/>
            <a:ext cx="6096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8" idx="6"/>
            <a:endCxn id="9" idx="2"/>
          </p:cNvCxnSpPr>
          <p:nvPr/>
        </p:nvCxnSpPr>
        <p:spPr>
          <a:xfrm flipV="1">
            <a:off x="6096000" y="2590800"/>
            <a:ext cx="76200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a 46"/>
          <p:cNvSpPr/>
          <p:nvPr/>
        </p:nvSpPr>
        <p:spPr>
          <a:xfrm>
            <a:off x="2362200" y="42672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3429000" y="47244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876800" y="45720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6553200" y="48006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1371600" y="48006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ovací čára 53"/>
          <p:cNvCxnSpPr>
            <a:stCxn id="53" idx="6"/>
            <a:endCxn id="47" idx="2"/>
          </p:cNvCxnSpPr>
          <p:nvPr/>
        </p:nvCxnSpPr>
        <p:spPr>
          <a:xfrm flipV="1">
            <a:off x="1676400" y="4419600"/>
            <a:ext cx="685800" cy="533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stCxn id="47" idx="6"/>
            <a:endCxn id="48" idx="2"/>
          </p:cNvCxnSpPr>
          <p:nvPr/>
        </p:nvCxnSpPr>
        <p:spPr>
          <a:xfrm>
            <a:off x="2667000" y="4419600"/>
            <a:ext cx="76200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>
            <a:stCxn id="48" idx="6"/>
            <a:endCxn id="49" idx="2"/>
          </p:cNvCxnSpPr>
          <p:nvPr/>
        </p:nvCxnSpPr>
        <p:spPr>
          <a:xfrm flipV="1">
            <a:off x="3733800" y="4724400"/>
            <a:ext cx="11430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stCxn id="49" idx="6"/>
            <a:endCxn id="50" idx="2"/>
          </p:cNvCxnSpPr>
          <p:nvPr/>
        </p:nvCxnSpPr>
        <p:spPr>
          <a:xfrm>
            <a:off x="5181600" y="4724400"/>
            <a:ext cx="13716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a 67"/>
          <p:cNvSpPr/>
          <p:nvPr/>
        </p:nvSpPr>
        <p:spPr>
          <a:xfrm>
            <a:off x="5562600" y="3886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>
            <a:off x="6477000" y="3733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7239000" y="40386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4648200" y="36576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2" name="Přímá spojovací čára 71"/>
          <p:cNvCxnSpPr>
            <a:stCxn id="71" idx="6"/>
            <a:endCxn id="68" idx="2"/>
          </p:cNvCxnSpPr>
          <p:nvPr/>
        </p:nvCxnSpPr>
        <p:spPr>
          <a:xfrm>
            <a:off x="4953000" y="3810000"/>
            <a:ext cx="6096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>
            <a:stCxn id="68" idx="6"/>
            <a:endCxn id="69" idx="2"/>
          </p:cNvCxnSpPr>
          <p:nvPr/>
        </p:nvCxnSpPr>
        <p:spPr>
          <a:xfrm flipV="1">
            <a:off x="5867400" y="3886200"/>
            <a:ext cx="6096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stCxn id="69" idx="6"/>
            <a:endCxn id="70" idx="2"/>
          </p:cNvCxnSpPr>
          <p:nvPr/>
        </p:nvCxnSpPr>
        <p:spPr>
          <a:xfrm>
            <a:off x="6781800" y="3886200"/>
            <a:ext cx="4572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>
            <a:stCxn id="9" idx="4"/>
            <a:endCxn id="70" idx="0"/>
          </p:cNvCxnSpPr>
          <p:nvPr/>
        </p:nvCxnSpPr>
        <p:spPr>
          <a:xfrm>
            <a:off x="7010400" y="2743200"/>
            <a:ext cx="381000" cy="1295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 – Disjoint Sets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1981200" y="2362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2743200" y="2590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505200" y="2971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4876800" y="2590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91200" y="28956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858000" y="2438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295400" y="2743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>
            <a:stCxn id="10" idx="6"/>
            <a:endCxn id="4" idx="2"/>
          </p:cNvCxnSpPr>
          <p:nvPr/>
        </p:nvCxnSpPr>
        <p:spPr>
          <a:xfrm flipV="1">
            <a:off x="1600200" y="2514600"/>
            <a:ext cx="3810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4" idx="6"/>
            <a:endCxn id="5" idx="2"/>
          </p:cNvCxnSpPr>
          <p:nvPr/>
        </p:nvCxnSpPr>
        <p:spPr>
          <a:xfrm>
            <a:off x="2286000" y="2514600"/>
            <a:ext cx="4572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stCxn id="5" idx="6"/>
            <a:endCxn id="6" idx="2"/>
          </p:cNvCxnSpPr>
          <p:nvPr/>
        </p:nvCxnSpPr>
        <p:spPr>
          <a:xfrm>
            <a:off x="3048000" y="2743200"/>
            <a:ext cx="4572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stCxn id="6" idx="6"/>
            <a:endCxn id="7" idx="2"/>
          </p:cNvCxnSpPr>
          <p:nvPr/>
        </p:nvCxnSpPr>
        <p:spPr>
          <a:xfrm flipV="1">
            <a:off x="3810000" y="2743200"/>
            <a:ext cx="10668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stCxn id="7" idx="6"/>
            <a:endCxn id="8" idx="2"/>
          </p:cNvCxnSpPr>
          <p:nvPr/>
        </p:nvCxnSpPr>
        <p:spPr>
          <a:xfrm>
            <a:off x="5181600" y="2743200"/>
            <a:ext cx="6096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8" idx="6"/>
            <a:endCxn id="9" idx="2"/>
          </p:cNvCxnSpPr>
          <p:nvPr/>
        </p:nvCxnSpPr>
        <p:spPr>
          <a:xfrm flipV="1">
            <a:off x="6096000" y="2590800"/>
            <a:ext cx="76200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a 46"/>
          <p:cNvSpPr/>
          <p:nvPr/>
        </p:nvSpPr>
        <p:spPr>
          <a:xfrm>
            <a:off x="2362200" y="42672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3429000" y="47244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876800" y="45720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6553200" y="48006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1371600" y="4800600"/>
            <a:ext cx="3048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ovací čára 53"/>
          <p:cNvCxnSpPr>
            <a:stCxn id="53" idx="6"/>
            <a:endCxn id="47" idx="2"/>
          </p:cNvCxnSpPr>
          <p:nvPr/>
        </p:nvCxnSpPr>
        <p:spPr>
          <a:xfrm flipV="1">
            <a:off x="1676400" y="4419600"/>
            <a:ext cx="685800" cy="533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stCxn id="47" idx="6"/>
            <a:endCxn id="48" idx="2"/>
          </p:cNvCxnSpPr>
          <p:nvPr/>
        </p:nvCxnSpPr>
        <p:spPr>
          <a:xfrm>
            <a:off x="2667000" y="4419600"/>
            <a:ext cx="76200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>
            <a:stCxn id="48" idx="6"/>
            <a:endCxn id="49" idx="2"/>
          </p:cNvCxnSpPr>
          <p:nvPr/>
        </p:nvCxnSpPr>
        <p:spPr>
          <a:xfrm flipV="1">
            <a:off x="3733800" y="4724400"/>
            <a:ext cx="11430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stCxn id="49" idx="6"/>
            <a:endCxn id="50" idx="2"/>
          </p:cNvCxnSpPr>
          <p:nvPr/>
        </p:nvCxnSpPr>
        <p:spPr>
          <a:xfrm>
            <a:off x="5181600" y="4724400"/>
            <a:ext cx="13716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a 67"/>
          <p:cNvSpPr/>
          <p:nvPr/>
        </p:nvSpPr>
        <p:spPr>
          <a:xfrm>
            <a:off x="5562600" y="3886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>
            <a:off x="6477000" y="37338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7239000" y="40386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4648200" y="36576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2" name="Přímá spojovací čára 71"/>
          <p:cNvCxnSpPr>
            <a:stCxn id="71" idx="6"/>
            <a:endCxn id="68" idx="2"/>
          </p:cNvCxnSpPr>
          <p:nvPr/>
        </p:nvCxnSpPr>
        <p:spPr>
          <a:xfrm>
            <a:off x="4953000" y="3810000"/>
            <a:ext cx="6096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>
            <a:stCxn id="68" idx="6"/>
            <a:endCxn id="69" idx="2"/>
          </p:cNvCxnSpPr>
          <p:nvPr/>
        </p:nvCxnSpPr>
        <p:spPr>
          <a:xfrm flipV="1">
            <a:off x="5867400" y="3886200"/>
            <a:ext cx="6096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stCxn id="69" idx="6"/>
            <a:endCxn id="70" idx="2"/>
          </p:cNvCxnSpPr>
          <p:nvPr/>
        </p:nvCxnSpPr>
        <p:spPr>
          <a:xfrm>
            <a:off x="6781800" y="3886200"/>
            <a:ext cx="4572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9" idx="4"/>
            <a:endCxn id="70" idx="0"/>
          </p:cNvCxnSpPr>
          <p:nvPr/>
        </p:nvCxnSpPr>
        <p:spPr>
          <a:xfrm>
            <a:off x="7010400" y="2743200"/>
            <a:ext cx="381000" cy="1295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810000" y="2743200"/>
            <a:ext cx="1066800" cy="381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Regulations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</a:t>
            </a:r>
            <a:r>
              <a:rPr lang="en-US" u="sng" dirty="0" smtClean="0"/>
              <a:t>all</a:t>
            </a:r>
            <a:r>
              <a:rPr lang="en-US" dirty="0" smtClean="0"/>
              <a:t> operations quickly</a:t>
            </a:r>
          </a:p>
          <a:p>
            <a:pPr lvl="1"/>
            <a:r>
              <a:rPr lang="en-US" dirty="0" smtClean="0"/>
              <a:t>Tree-based structures</a:t>
            </a:r>
          </a:p>
          <a:p>
            <a:pPr lvl="1"/>
            <a:r>
              <a:rPr lang="en-US" b="1" dirty="0" smtClean="0">
                <a:solidFill>
                  <a:srgbClr val="66FF33"/>
                </a:solidFill>
              </a:rPr>
              <a:t>Balancing!!</a:t>
            </a:r>
          </a:p>
          <a:p>
            <a:endParaRPr lang="en-US" dirty="0" smtClean="0"/>
          </a:p>
          <a:p>
            <a:r>
              <a:rPr lang="en-US" dirty="0" smtClean="0"/>
              <a:t>One query</a:t>
            </a:r>
          </a:p>
          <a:p>
            <a:pPr lvl="1"/>
            <a:r>
              <a:rPr lang="en-US" b="1" dirty="0" smtClean="0">
                <a:solidFill>
                  <a:srgbClr val="00FFFF"/>
                </a:solidFill>
              </a:rPr>
              <a:t>O(log n)</a:t>
            </a:r>
          </a:p>
          <a:p>
            <a:pPr lvl="1"/>
            <a:r>
              <a:rPr lang="en-US" b="1" dirty="0" smtClean="0">
                <a:solidFill>
                  <a:srgbClr val="00FFFF"/>
                </a:solidFill>
              </a:rPr>
              <a:t>O(</a:t>
            </a:r>
            <a:r>
              <a:rPr lang="en-US" b="1" dirty="0" err="1" smtClean="0">
                <a:solidFill>
                  <a:srgbClr val="00FFFF"/>
                </a:solidFill>
              </a:rPr>
              <a:t>sqrt</a:t>
            </a:r>
            <a:r>
              <a:rPr lang="en-US" b="1" dirty="0" smtClean="0">
                <a:solidFill>
                  <a:srgbClr val="00FFFF"/>
                </a:solidFill>
              </a:rPr>
              <a:t>(n))</a:t>
            </a:r>
            <a:r>
              <a:rPr lang="en-US" dirty="0" smtClean="0"/>
              <a:t> – amortized (rebuild)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UNIQUE</a:t>
            </a:r>
            <a:endParaRPr lang="cs-CZ" sz="6600" dirty="0">
              <a:solidFill>
                <a:srgbClr val="66FF33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1295400" y="3810000"/>
            <a:ext cx="609600" cy="1524000"/>
            <a:chOff x="2971800" y="2667000"/>
            <a:chExt cx="990600" cy="2286000"/>
          </a:xfrm>
        </p:grpSpPr>
        <p:sp>
          <p:nvSpPr>
            <p:cNvPr id="9" name="Rovnoramenný trojúhelník 8"/>
            <p:cNvSpPr/>
            <p:nvPr/>
          </p:nvSpPr>
          <p:spPr>
            <a:xfrm rot="16200000">
              <a:off x="3200400" y="3733800"/>
              <a:ext cx="30480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ovnoramenný trojúhelník 9"/>
            <p:cNvSpPr/>
            <p:nvPr/>
          </p:nvSpPr>
          <p:spPr>
            <a:xfrm rot="16200000">
              <a:off x="3200400" y="4038600"/>
              <a:ext cx="30480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ovnoramenný trojúhelník 10"/>
            <p:cNvSpPr/>
            <p:nvPr/>
          </p:nvSpPr>
          <p:spPr>
            <a:xfrm rot="16200000">
              <a:off x="3124200" y="4343400"/>
              <a:ext cx="45720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s odříznutým jedním rohem 7"/>
            <p:cNvSpPr/>
            <p:nvPr/>
          </p:nvSpPr>
          <p:spPr>
            <a:xfrm rot="10800000">
              <a:off x="3352800" y="3581400"/>
              <a:ext cx="304800" cy="1371600"/>
            </a:xfrm>
            <a:prstGeom prst="snip1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/>
            <p:nvPr/>
          </p:nvSpPr>
          <p:spPr>
            <a:xfrm>
              <a:off x="2971800" y="2667000"/>
              <a:ext cx="9906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590800" y="3810000"/>
            <a:ext cx="609600" cy="1524000"/>
            <a:chOff x="2971800" y="2667000"/>
            <a:chExt cx="990600" cy="2286000"/>
          </a:xfrm>
          <a:solidFill>
            <a:srgbClr val="FF0000"/>
          </a:solidFill>
        </p:grpSpPr>
        <p:sp>
          <p:nvSpPr>
            <p:cNvPr id="14" name="Rovnoramenný trojúhelník 13"/>
            <p:cNvSpPr/>
            <p:nvPr/>
          </p:nvSpPr>
          <p:spPr>
            <a:xfrm rot="16200000">
              <a:off x="3200400" y="3733800"/>
              <a:ext cx="304800" cy="304800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ovnoramenný trojúhelník 14"/>
            <p:cNvSpPr/>
            <p:nvPr/>
          </p:nvSpPr>
          <p:spPr>
            <a:xfrm rot="16200000">
              <a:off x="3200400" y="4038600"/>
              <a:ext cx="304800" cy="304800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ovnoramenný trojúhelník 15"/>
            <p:cNvSpPr/>
            <p:nvPr/>
          </p:nvSpPr>
          <p:spPr>
            <a:xfrm rot="16200000">
              <a:off x="3124200" y="4343400"/>
              <a:ext cx="457200" cy="304800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s odříznutým jedním rohem 16"/>
            <p:cNvSpPr/>
            <p:nvPr/>
          </p:nvSpPr>
          <p:spPr>
            <a:xfrm rot="10800000">
              <a:off x="3352800" y="3581400"/>
              <a:ext cx="304800" cy="1371600"/>
            </a:xfrm>
            <a:prstGeom prst="snip1Rect">
              <a:avLst>
                <a:gd name="adj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/>
            <p:nvPr/>
          </p:nvSpPr>
          <p:spPr>
            <a:xfrm>
              <a:off x="2971800" y="2667000"/>
              <a:ext cx="990600" cy="990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810000" y="3810000"/>
            <a:ext cx="609600" cy="1524000"/>
            <a:chOff x="2971800" y="2667000"/>
            <a:chExt cx="990600" cy="2286000"/>
          </a:xfrm>
          <a:solidFill>
            <a:schemeClr val="tx2">
              <a:lumMod val="25000"/>
            </a:schemeClr>
          </a:solidFill>
        </p:grpSpPr>
        <p:sp>
          <p:nvSpPr>
            <p:cNvPr id="20" name="Rovnoramenný trojúhelník 19"/>
            <p:cNvSpPr/>
            <p:nvPr/>
          </p:nvSpPr>
          <p:spPr>
            <a:xfrm rot="16200000">
              <a:off x="3200400" y="3733800"/>
              <a:ext cx="304800" cy="304800"/>
            </a:xfrm>
            <a:prstGeom prst="triangle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Rovnoramenný trojúhelník 20"/>
            <p:cNvSpPr/>
            <p:nvPr/>
          </p:nvSpPr>
          <p:spPr>
            <a:xfrm rot="16200000">
              <a:off x="3200400" y="4038600"/>
              <a:ext cx="304800" cy="304800"/>
            </a:xfrm>
            <a:prstGeom prst="triangle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Rovnoramenný trojúhelník 21"/>
            <p:cNvSpPr/>
            <p:nvPr/>
          </p:nvSpPr>
          <p:spPr>
            <a:xfrm rot="16200000">
              <a:off x="3124200" y="4343400"/>
              <a:ext cx="457200" cy="304800"/>
            </a:xfrm>
            <a:prstGeom prst="triangle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s odříznutým jedním rohem 22"/>
            <p:cNvSpPr/>
            <p:nvPr/>
          </p:nvSpPr>
          <p:spPr>
            <a:xfrm rot="10800000">
              <a:off x="3352800" y="3581400"/>
              <a:ext cx="304800" cy="1371600"/>
            </a:xfrm>
            <a:prstGeom prst="snip1Rect">
              <a:avLst>
                <a:gd name="adj" fmla="val 50000"/>
              </a:avLst>
            </a:prstGeom>
            <a:grp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2971800" y="2667000"/>
              <a:ext cx="990600" cy="990600"/>
            </a:xfrm>
            <a:prstGeom prst="ellipse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953000" y="3810000"/>
            <a:ext cx="609600" cy="1524000"/>
            <a:chOff x="2971800" y="2667000"/>
            <a:chExt cx="990600" cy="2286000"/>
          </a:xfrm>
          <a:solidFill>
            <a:srgbClr val="FF0000"/>
          </a:solidFill>
        </p:grpSpPr>
        <p:sp>
          <p:nvSpPr>
            <p:cNvPr id="26" name="Rovnoramenný trojúhelník 25"/>
            <p:cNvSpPr/>
            <p:nvPr/>
          </p:nvSpPr>
          <p:spPr>
            <a:xfrm rot="16200000">
              <a:off x="3200400" y="3733800"/>
              <a:ext cx="304800" cy="304800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Rovnoramenný trojúhelník 26"/>
            <p:cNvSpPr/>
            <p:nvPr/>
          </p:nvSpPr>
          <p:spPr>
            <a:xfrm rot="16200000">
              <a:off x="3200400" y="4038600"/>
              <a:ext cx="304800" cy="304800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Rovnoramenný trojúhelník 27"/>
            <p:cNvSpPr/>
            <p:nvPr/>
          </p:nvSpPr>
          <p:spPr>
            <a:xfrm rot="16200000">
              <a:off x="3124200" y="4343400"/>
              <a:ext cx="457200" cy="304800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s odříznutým jedním rohem 28"/>
            <p:cNvSpPr/>
            <p:nvPr/>
          </p:nvSpPr>
          <p:spPr>
            <a:xfrm rot="10800000">
              <a:off x="3352800" y="3581400"/>
              <a:ext cx="304800" cy="1371600"/>
            </a:xfrm>
            <a:prstGeom prst="snip1Rect">
              <a:avLst>
                <a:gd name="adj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Elipsa 29"/>
            <p:cNvSpPr/>
            <p:nvPr/>
          </p:nvSpPr>
          <p:spPr>
            <a:xfrm>
              <a:off x="2971800" y="2667000"/>
              <a:ext cx="990600" cy="990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6096000" y="3810000"/>
            <a:ext cx="609600" cy="1524000"/>
            <a:chOff x="2971800" y="2667000"/>
            <a:chExt cx="990600" cy="2286000"/>
          </a:xfrm>
          <a:solidFill>
            <a:srgbClr val="0070C0"/>
          </a:solidFill>
        </p:grpSpPr>
        <p:sp>
          <p:nvSpPr>
            <p:cNvPr id="32" name="Rovnoramenný trojúhelník 31"/>
            <p:cNvSpPr/>
            <p:nvPr/>
          </p:nvSpPr>
          <p:spPr>
            <a:xfrm rot="16200000">
              <a:off x="3200400" y="3733800"/>
              <a:ext cx="304800" cy="304800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ovnoramenný trojúhelník 32"/>
            <p:cNvSpPr/>
            <p:nvPr/>
          </p:nvSpPr>
          <p:spPr>
            <a:xfrm rot="16200000">
              <a:off x="3200400" y="4038600"/>
              <a:ext cx="304800" cy="304800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6200000">
              <a:off x="3124200" y="4343400"/>
              <a:ext cx="457200" cy="304800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s odříznutým jedním rohem 34"/>
            <p:cNvSpPr/>
            <p:nvPr/>
          </p:nvSpPr>
          <p:spPr>
            <a:xfrm rot="10800000">
              <a:off x="3352800" y="3581400"/>
              <a:ext cx="304800" cy="1371600"/>
            </a:xfrm>
            <a:prstGeom prst="snip1Rect">
              <a:avLst>
                <a:gd name="adj" fmla="val 50000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Elipsa 35"/>
            <p:cNvSpPr/>
            <p:nvPr/>
          </p:nvSpPr>
          <p:spPr>
            <a:xfrm>
              <a:off x="2971800" y="2667000"/>
              <a:ext cx="990600" cy="9906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7162800" y="3810000"/>
            <a:ext cx="609600" cy="1524000"/>
            <a:chOff x="2971800" y="2667000"/>
            <a:chExt cx="990600" cy="2286000"/>
          </a:xfrm>
          <a:solidFill>
            <a:schemeClr val="accent1">
              <a:lumMod val="50000"/>
            </a:schemeClr>
          </a:solidFill>
        </p:grpSpPr>
        <p:sp>
          <p:nvSpPr>
            <p:cNvPr id="38" name="Rovnoramenný trojúhelník 37"/>
            <p:cNvSpPr/>
            <p:nvPr/>
          </p:nvSpPr>
          <p:spPr>
            <a:xfrm rot="16200000">
              <a:off x="3200400" y="3733800"/>
              <a:ext cx="304800" cy="3048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Rovnoramenný trojúhelník 38"/>
            <p:cNvSpPr/>
            <p:nvPr/>
          </p:nvSpPr>
          <p:spPr>
            <a:xfrm rot="16200000">
              <a:off x="3200400" y="4038600"/>
              <a:ext cx="304800" cy="3048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Rovnoramenný trojúhelník 39"/>
            <p:cNvSpPr/>
            <p:nvPr/>
          </p:nvSpPr>
          <p:spPr>
            <a:xfrm rot="16200000">
              <a:off x="3124200" y="4343400"/>
              <a:ext cx="457200" cy="3048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s odříznutým jedním rohem 40"/>
            <p:cNvSpPr/>
            <p:nvPr/>
          </p:nvSpPr>
          <p:spPr>
            <a:xfrm rot="10800000">
              <a:off x="3352800" y="3581400"/>
              <a:ext cx="304800" cy="1371600"/>
            </a:xfrm>
            <a:prstGeom prst="snip1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Elipsa 41"/>
            <p:cNvSpPr/>
            <p:nvPr/>
          </p:nvSpPr>
          <p:spPr>
            <a:xfrm>
              <a:off x="2971800" y="2667000"/>
              <a:ext cx="990600" cy="990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3" name="Šipka dolů 42"/>
          <p:cNvSpPr/>
          <p:nvPr/>
        </p:nvSpPr>
        <p:spPr>
          <a:xfrm>
            <a:off x="2514600" y="2743200"/>
            <a:ext cx="762000" cy="762000"/>
          </a:xfrm>
          <a:prstGeom prst="down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lů 43"/>
          <p:cNvSpPr/>
          <p:nvPr/>
        </p:nvSpPr>
        <p:spPr>
          <a:xfrm>
            <a:off x="4876800" y="2743200"/>
            <a:ext cx="762000" cy="762000"/>
          </a:xfrm>
          <a:prstGeom prst="down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Unique </a:t>
            </a:r>
            <a:r>
              <a:rPr lang="en-US" dirty="0" smtClean="0"/>
              <a:t>Encryption 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Trivial </a:t>
            </a:r>
            <a:r>
              <a:rPr lang="en-US" dirty="0" smtClean="0"/>
              <a:t>solution: </a:t>
            </a:r>
            <a:r>
              <a:rPr lang="en-US" dirty="0" smtClean="0"/>
              <a:t>O(n) for each query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Prepare </a:t>
            </a:r>
            <a:r>
              <a:rPr lang="en-US" dirty="0" smtClean="0"/>
              <a:t>a data </a:t>
            </a:r>
            <a:r>
              <a:rPr lang="en-US" dirty="0" smtClean="0"/>
              <a:t>structure</a:t>
            </a:r>
          </a:p>
          <a:p>
            <a:pPr>
              <a:defRPr/>
            </a:pPr>
            <a:r>
              <a:rPr lang="en-US" dirty="0" smtClean="0"/>
              <a:t>Perform </a:t>
            </a:r>
            <a:r>
              <a:rPr lang="en-US" dirty="0" smtClean="0"/>
              <a:t>the lookups faster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Unique </a:t>
            </a:r>
            <a:r>
              <a:rPr lang="en-US" dirty="0" smtClean="0"/>
              <a:t>– possible solution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possibility:</a:t>
            </a:r>
          </a:p>
          <a:p>
            <a:pPr lvl="1">
              <a:defRPr/>
            </a:pPr>
            <a:r>
              <a:rPr lang="en-US" dirty="0" smtClean="0"/>
              <a:t>Remember </a:t>
            </a:r>
            <a:r>
              <a:rPr lang="en-US" dirty="0" smtClean="0"/>
              <a:t>the </a:t>
            </a:r>
            <a:r>
              <a:rPr lang="en-US" dirty="0" smtClean="0"/>
              <a:t>“last previous” duplicity</a:t>
            </a:r>
            <a:endParaRPr lang="en-US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5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</a:t>
                      </a:r>
                      <a:r>
                        <a:rPr lang="en-US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8" name="Volný tvar 7"/>
          <p:cNvSpPr/>
          <p:nvPr/>
        </p:nvSpPr>
        <p:spPr>
          <a:xfrm>
            <a:off x="1905001" y="3505200"/>
            <a:ext cx="16002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733800" y="3505200"/>
            <a:ext cx="16002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724400" y="3505200"/>
            <a:ext cx="13716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6629400" y="3505200"/>
            <a:ext cx="13716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762000" y="54102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762000" y="4876800"/>
          <a:ext cx="7467600" cy="428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Elipsa 14"/>
          <p:cNvSpPr/>
          <p:nvPr/>
        </p:nvSpPr>
        <p:spPr>
          <a:xfrm>
            <a:off x="7010400" y="41148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010400" y="53340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Ants are “interchangeable”</a:t>
            </a:r>
          </a:p>
          <a:p>
            <a:endParaRPr lang="en-US" dirty="0" smtClean="0"/>
          </a:p>
          <a:p>
            <a:r>
              <a:rPr lang="en-US" dirty="0" smtClean="0"/>
              <a:t>=&gt; Meeting and “turning around” can be ignored</a:t>
            </a:r>
          </a:p>
          <a:p>
            <a:endParaRPr lang="en-US" dirty="0" smtClean="0"/>
          </a:p>
          <a:p>
            <a:r>
              <a:rPr lang="en-US" dirty="0" smtClean="0"/>
              <a:t>=&gt; Solution is trivial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Unique 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 is resolved in O(1)</a:t>
            </a:r>
            <a:endParaRPr lang="en-US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5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</a:t>
                      </a:r>
                      <a:r>
                        <a:rPr lang="en-US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762000" y="54102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762000" y="4876800"/>
          <a:ext cx="7467600" cy="428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Elipsa 14"/>
          <p:cNvSpPr/>
          <p:nvPr/>
        </p:nvSpPr>
        <p:spPr>
          <a:xfrm>
            <a:off x="6400800" y="53340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116095" y="6019800"/>
            <a:ext cx="109356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 ≥ 3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1" name="Šipka dolů 20"/>
          <p:cNvSpPr/>
          <p:nvPr/>
        </p:nvSpPr>
        <p:spPr>
          <a:xfrm>
            <a:off x="4495800" y="3505200"/>
            <a:ext cx="533400" cy="533400"/>
          </a:xfrm>
          <a:prstGeom prst="down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Unique 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 is resolved in O(1)</a:t>
            </a:r>
            <a:endParaRPr lang="en-US" dirty="0" smtClean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762000" y="54102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762000" y="4876800"/>
          <a:ext cx="7467600" cy="428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Elipsa 14"/>
          <p:cNvSpPr/>
          <p:nvPr/>
        </p:nvSpPr>
        <p:spPr>
          <a:xfrm>
            <a:off x="4495800" y="53340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4259987" y="6019800"/>
            <a:ext cx="11079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&lt; </a:t>
            </a:r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cs-CZ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762000" y="4191000"/>
          <a:ext cx="7467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5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6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</a:t>
                      </a:r>
                      <a:r>
                        <a:rPr lang="en-US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3201887" y="3429000"/>
            <a:ext cx="80022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OK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Unique </a:t>
            </a:r>
            <a:r>
              <a:rPr lang="en-US" dirty="0" smtClean="0"/>
              <a:t>– time complexity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Lookup array prepared: </a:t>
            </a:r>
            <a:r>
              <a:rPr lang="en-US" b="1" dirty="0" smtClean="0">
                <a:solidFill>
                  <a:srgbClr val="00FFFF"/>
                </a:solidFill>
              </a:rPr>
              <a:t>O(n . </a:t>
            </a:r>
            <a:r>
              <a:rPr lang="en-US" b="1" dirty="0" smtClean="0">
                <a:solidFill>
                  <a:srgbClr val="00FFFF"/>
                </a:solidFill>
              </a:rPr>
              <a:t>l</a:t>
            </a:r>
            <a:r>
              <a:rPr lang="en-US" b="1" dirty="0" smtClean="0">
                <a:solidFill>
                  <a:srgbClr val="00FFFF"/>
                </a:solidFill>
              </a:rPr>
              <a:t>og n)</a:t>
            </a:r>
            <a:endParaRPr lang="en-US" b="1" dirty="0" smtClean="0">
              <a:solidFill>
                <a:srgbClr val="00FFFF"/>
              </a:solidFill>
            </a:endParaRPr>
          </a:p>
          <a:p>
            <a:pPr lvl="1">
              <a:defRPr/>
            </a:pPr>
            <a:r>
              <a:rPr lang="en-US" dirty="0" smtClean="0"/>
              <a:t>Using a map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One query: </a:t>
            </a:r>
            <a:r>
              <a:rPr lang="en-US" b="1" dirty="0" smtClean="0">
                <a:solidFill>
                  <a:srgbClr val="00FFFF"/>
                </a:solidFill>
              </a:rPr>
              <a:t>O(1)</a:t>
            </a:r>
            <a:endParaRPr lang="en-US" b="1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CARDS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4267200" cy="41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tx2"/>
              </a:buClr>
              <a:buSzPct val="115000"/>
              <a:defRPr/>
            </a:pPr>
            <a:r>
              <a:rPr lang="en-US" sz="3600" dirty="0" smtClean="0"/>
              <a:t>One game = permutation</a:t>
            </a:r>
          </a:p>
          <a:p>
            <a:pPr>
              <a:defRPr/>
            </a:pPr>
            <a:r>
              <a:rPr lang="en-US" dirty="0" smtClean="0"/>
              <a:t>Follow </a:t>
            </a:r>
            <a:r>
              <a:rPr lang="en-US" dirty="0" smtClean="0"/>
              <a:t>the position of all cards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Each card “travels” in some cycle</a:t>
            </a:r>
          </a:p>
          <a:p>
            <a:pPr lvl="1">
              <a:defRPr/>
            </a:pPr>
            <a:r>
              <a:rPr lang="en-US" dirty="0" smtClean="0"/>
              <a:t>Periodically repeating occurrences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Each </a:t>
            </a:r>
            <a:r>
              <a:rPr lang="en-US" dirty="0" smtClean="0"/>
              <a:t>card “travels” in some cycle</a:t>
            </a:r>
          </a:p>
          <a:p>
            <a:pPr lvl="1">
              <a:defRPr/>
            </a:pPr>
            <a:r>
              <a:rPr lang="en-US" dirty="0" smtClean="0"/>
              <a:t>Periodically repeating occurrences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47800" y="4648200"/>
          <a:ext cx="62230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</a:t>
                      </a:r>
                      <a:r>
                        <a:rPr lang="en-US" sz="2800" b="1" dirty="0" smtClean="0"/>
                        <a:t>0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Volný tvar 4"/>
          <p:cNvSpPr/>
          <p:nvPr/>
        </p:nvSpPr>
        <p:spPr>
          <a:xfrm flipH="1">
            <a:off x="3047999" y="3962400"/>
            <a:ext cx="12192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 flipH="1">
            <a:off x="4267200" y="3962400"/>
            <a:ext cx="6858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 flipV="1">
            <a:off x="3733800" y="5257800"/>
            <a:ext cx="1295400" cy="381000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 flipH="1" flipV="1">
            <a:off x="3581400" y="5257799"/>
            <a:ext cx="2514600" cy="653143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 flipH="1">
            <a:off x="6096000" y="3962400"/>
            <a:ext cx="6858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200400" y="3505200"/>
            <a:ext cx="3352800" cy="10994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is the card “3” at position 6?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 the game #3 and then every 7</a:t>
            </a:r>
            <a:r>
              <a:rPr lang="en-US" baseline="30000" dirty="0" smtClean="0"/>
              <a:t>th</a:t>
            </a:r>
            <a:r>
              <a:rPr lang="en-US" dirty="0" smtClean="0"/>
              <a:t> game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FFFF"/>
                </a:solidFill>
              </a:rPr>
              <a:t>7.i + 3</a:t>
            </a:r>
            <a:endParaRPr lang="en-US" b="1" dirty="0" smtClean="0">
              <a:solidFill>
                <a:srgbClr val="00FFFF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47800" y="4648200"/>
          <a:ext cx="62230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cs-CZ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660033"/>
                          </a:solidFill>
                        </a:rPr>
                        <a:t>6</a:t>
                      </a:r>
                      <a:endParaRPr lang="cs-CZ" sz="28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</a:t>
                      </a:r>
                      <a:r>
                        <a:rPr lang="en-US" sz="2800" b="1" dirty="0" smtClean="0"/>
                        <a:t>0</a:t>
                      </a:r>
                      <a:endParaRPr lang="cs-CZ" sz="2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Volný tvar 4"/>
          <p:cNvSpPr/>
          <p:nvPr/>
        </p:nvSpPr>
        <p:spPr>
          <a:xfrm flipH="1">
            <a:off x="3047999" y="3962400"/>
            <a:ext cx="12192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 flipH="1">
            <a:off x="4343400" y="3962400"/>
            <a:ext cx="6096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 flipV="1">
            <a:off x="3733800" y="5257800"/>
            <a:ext cx="1295400" cy="381000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 flipH="1" flipV="1">
            <a:off x="3581400" y="5257799"/>
            <a:ext cx="2514600" cy="653143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 flipH="1">
            <a:off x="6096000" y="3962400"/>
            <a:ext cx="685800" cy="5660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200400" y="3505200"/>
            <a:ext cx="3429000" cy="1099457"/>
          </a:xfrm>
          <a:custGeom>
            <a:avLst/>
            <a:gdLst>
              <a:gd name="connsiteX0" fmla="*/ 1843315 w 1843315"/>
              <a:gd name="connsiteY0" fmla="*/ 566057 h 566057"/>
              <a:gd name="connsiteX1" fmla="*/ 943429 w 1843315"/>
              <a:gd name="connsiteY1" fmla="*/ 0 h 566057"/>
              <a:gd name="connsiteX2" fmla="*/ 0 w 1843315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315" h="566057">
                <a:moveTo>
                  <a:pt x="1843315" y="566057"/>
                </a:moveTo>
                <a:cubicBezTo>
                  <a:pt x="1546981" y="283028"/>
                  <a:pt x="1250648" y="0"/>
                  <a:pt x="943429" y="0"/>
                </a:cubicBezTo>
                <a:cubicBezTo>
                  <a:pt x="636210" y="0"/>
                  <a:pt x="318105" y="283028"/>
                  <a:pt x="0" y="56605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Track all of the cards </a:t>
            </a:r>
            <a:r>
              <a:rPr lang="en-US" dirty="0" smtClean="0"/>
              <a:t>at all positions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Card C is at the position P in the deck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FFFF"/>
                </a:solidFill>
              </a:rPr>
              <a:t>F</a:t>
            </a:r>
            <a:r>
              <a:rPr lang="en-US" b="1" baseline="-25000" dirty="0" smtClean="0">
                <a:solidFill>
                  <a:srgbClr val="00FFFF"/>
                </a:solidFill>
              </a:rPr>
              <a:t>CP</a:t>
            </a:r>
            <a:r>
              <a:rPr lang="en-US" b="1" dirty="0" smtClean="0">
                <a:solidFill>
                  <a:srgbClr val="00FFFF"/>
                </a:solidFill>
              </a:rPr>
              <a:t> + i</a:t>
            </a:r>
            <a:r>
              <a:rPr lang="en-US" b="1" baseline="-25000" dirty="0" smtClean="0">
                <a:solidFill>
                  <a:srgbClr val="00FFFF"/>
                </a:solidFill>
              </a:rPr>
              <a:t>CP</a:t>
            </a:r>
            <a:r>
              <a:rPr lang="en-US" b="1" dirty="0" smtClean="0">
                <a:solidFill>
                  <a:srgbClr val="00FFFF"/>
                </a:solidFill>
              </a:rPr>
              <a:t>.R</a:t>
            </a:r>
            <a:r>
              <a:rPr lang="en-US" b="1" baseline="-25000" dirty="0" smtClean="0">
                <a:solidFill>
                  <a:srgbClr val="00FFFF"/>
                </a:solidFill>
              </a:rPr>
              <a:t>CP</a:t>
            </a:r>
            <a:endParaRPr lang="en-US" b="1" baseline="-25000" dirty="0" smtClean="0">
              <a:solidFill>
                <a:srgbClr val="00FFFF"/>
              </a:solidFill>
            </a:endParaRPr>
          </a:p>
          <a:p>
            <a:pPr lvl="1">
              <a:defRPr/>
            </a:pPr>
            <a:r>
              <a:rPr lang="en-US" dirty="0" smtClean="0"/>
              <a:t>never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winning combinations (120 x N)</a:t>
            </a:r>
          </a:p>
          <a:p>
            <a:pPr lvl="1">
              <a:defRPr/>
            </a:pPr>
            <a:r>
              <a:rPr lang="en-US" dirty="0" smtClean="0"/>
              <a:t>1,2,3,4,5,x,x,x,x,x</a:t>
            </a:r>
          </a:p>
          <a:p>
            <a:pPr lvl="1">
              <a:defRPr/>
            </a:pPr>
            <a:r>
              <a:rPr lang="en-US" dirty="0" smtClean="0"/>
              <a:t>1,2,3,5,4,x,x,x,x,x</a:t>
            </a:r>
          </a:p>
          <a:p>
            <a:pPr lvl="1">
              <a:defRPr/>
            </a:pPr>
            <a:r>
              <a:rPr lang="en-US" dirty="0" smtClean="0"/>
              <a:t>1,2,4,3,5,x,x,x,x,x</a:t>
            </a:r>
          </a:p>
          <a:p>
            <a:pPr lvl="1">
              <a:defRPr/>
            </a:pPr>
            <a:r>
              <a:rPr lang="en-US" dirty="0" smtClean="0"/>
              <a:t>1,2,4,5,3,x,x,x,x,x</a:t>
            </a:r>
          </a:p>
          <a:p>
            <a:pPr lvl="1">
              <a:defRPr/>
            </a:pPr>
            <a:r>
              <a:rPr lang="en-US" dirty="0" smtClean="0"/>
              <a:t>1,2,5,3,4,x,x,x,x,x</a:t>
            </a:r>
          </a:p>
          <a:p>
            <a:pPr lvl="1">
              <a:defRPr/>
            </a:pPr>
            <a:r>
              <a:rPr lang="en-US" dirty="0" smtClean="0"/>
              <a:t>… etc.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each winning combination</a:t>
            </a:r>
          </a:p>
          <a:p>
            <a:pPr lvl="1">
              <a:defRPr/>
            </a:pPr>
            <a:r>
              <a:rPr lang="en-US" dirty="0" smtClean="0"/>
              <a:t>Do the cards ever occur at those places? When?</a:t>
            </a: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F</a:t>
            </a:r>
            <a:r>
              <a:rPr lang="en-US" baseline="-25000" dirty="0" smtClean="0">
                <a:solidFill>
                  <a:srgbClr val="66FF33"/>
                </a:solidFill>
              </a:rPr>
              <a:t>1P</a:t>
            </a:r>
            <a:r>
              <a:rPr lang="en-US" dirty="0" smtClean="0">
                <a:solidFill>
                  <a:srgbClr val="66FF33"/>
                </a:solidFill>
              </a:rPr>
              <a:t> + i</a:t>
            </a:r>
            <a:r>
              <a:rPr lang="en-US" baseline="-25000" dirty="0" smtClean="0">
                <a:solidFill>
                  <a:srgbClr val="66FF33"/>
                </a:solidFill>
              </a:rPr>
              <a:t>1P</a:t>
            </a:r>
            <a:r>
              <a:rPr lang="en-US" dirty="0" smtClean="0">
                <a:solidFill>
                  <a:srgbClr val="66FF33"/>
                </a:solidFill>
              </a:rPr>
              <a:t>.R</a:t>
            </a:r>
            <a:r>
              <a:rPr lang="en-US" baseline="-25000" dirty="0" smtClean="0">
                <a:solidFill>
                  <a:srgbClr val="66FF33"/>
                </a:solidFill>
              </a:rPr>
              <a:t>1P</a:t>
            </a: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F</a:t>
            </a:r>
            <a:r>
              <a:rPr lang="en-US" baseline="-25000" dirty="0" smtClean="0">
                <a:solidFill>
                  <a:srgbClr val="66FF33"/>
                </a:solidFill>
              </a:rPr>
              <a:t>2Q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</a:rPr>
              <a:t>+ </a:t>
            </a:r>
            <a:r>
              <a:rPr lang="en-US" dirty="0" smtClean="0">
                <a:solidFill>
                  <a:srgbClr val="66FF33"/>
                </a:solidFill>
              </a:rPr>
              <a:t>i</a:t>
            </a:r>
            <a:r>
              <a:rPr lang="en-US" baseline="-25000" dirty="0" smtClean="0">
                <a:solidFill>
                  <a:srgbClr val="66FF33"/>
                </a:solidFill>
              </a:rPr>
              <a:t>2Q</a:t>
            </a:r>
            <a:r>
              <a:rPr lang="en-US" dirty="0" smtClean="0">
                <a:solidFill>
                  <a:srgbClr val="66FF33"/>
                </a:solidFill>
              </a:rPr>
              <a:t>.R</a:t>
            </a:r>
            <a:r>
              <a:rPr lang="en-US" baseline="-25000" dirty="0" smtClean="0">
                <a:solidFill>
                  <a:srgbClr val="66FF33"/>
                </a:solidFill>
              </a:rPr>
              <a:t>2Q</a:t>
            </a:r>
            <a:endParaRPr lang="en-US" baseline="-25000" dirty="0" smtClean="0">
              <a:solidFill>
                <a:srgbClr val="66FF33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F</a:t>
            </a:r>
            <a:r>
              <a:rPr lang="en-US" baseline="-25000" dirty="0" smtClean="0">
                <a:solidFill>
                  <a:srgbClr val="66FF33"/>
                </a:solidFill>
              </a:rPr>
              <a:t>3S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</a:rPr>
              <a:t>+ </a:t>
            </a:r>
            <a:r>
              <a:rPr lang="en-US" dirty="0" smtClean="0">
                <a:solidFill>
                  <a:srgbClr val="66FF33"/>
                </a:solidFill>
              </a:rPr>
              <a:t>i</a:t>
            </a:r>
            <a:r>
              <a:rPr lang="en-US" baseline="-25000" dirty="0" smtClean="0">
                <a:solidFill>
                  <a:srgbClr val="66FF33"/>
                </a:solidFill>
              </a:rPr>
              <a:t>3S</a:t>
            </a:r>
            <a:r>
              <a:rPr lang="en-US" dirty="0" smtClean="0">
                <a:solidFill>
                  <a:srgbClr val="66FF33"/>
                </a:solidFill>
              </a:rPr>
              <a:t>.R</a:t>
            </a:r>
            <a:r>
              <a:rPr lang="en-US" baseline="-25000" dirty="0" smtClean="0">
                <a:solidFill>
                  <a:srgbClr val="66FF33"/>
                </a:solidFill>
              </a:rPr>
              <a:t>3S</a:t>
            </a:r>
            <a:endParaRPr lang="en-US" baseline="-25000" dirty="0" smtClean="0">
              <a:solidFill>
                <a:srgbClr val="66FF33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F</a:t>
            </a:r>
            <a:r>
              <a:rPr lang="en-US" baseline="-25000" dirty="0" smtClean="0">
                <a:solidFill>
                  <a:srgbClr val="66FF33"/>
                </a:solidFill>
              </a:rPr>
              <a:t>4T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</a:rPr>
              <a:t>+ </a:t>
            </a:r>
            <a:r>
              <a:rPr lang="en-US" dirty="0" smtClean="0">
                <a:solidFill>
                  <a:srgbClr val="66FF33"/>
                </a:solidFill>
              </a:rPr>
              <a:t>i</a:t>
            </a:r>
            <a:r>
              <a:rPr lang="en-US" baseline="-25000" dirty="0" smtClean="0">
                <a:solidFill>
                  <a:srgbClr val="66FF33"/>
                </a:solidFill>
              </a:rPr>
              <a:t>4T</a:t>
            </a:r>
            <a:r>
              <a:rPr lang="en-US" dirty="0" smtClean="0">
                <a:solidFill>
                  <a:srgbClr val="66FF33"/>
                </a:solidFill>
              </a:rPr>
              <a:t>.R</a:t>
            </a:r>
            <a:r>
              <a:rPr lang="en-US" baseline="-25000" dirty="0" smtClean="0">
                <a:solidFill>
                  <a:srgbClr val="66FF33"/>
                </a:solidFill>
              </a:rPr>
              <a:t>4T</a:t>
            </a:r>
            <a:endParaRPr lang="en-US" baseline="-25000" dirty="0" smtClean="0">
              <a:solidFill>
                <a:srgbClr val="66FF33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F</a:t>
            </a:r>
            <a:r>
              <a:rPr lang="en-US" baseline="-25000" dirty="0" smtClean="0">
                <a:solidFill>
                  <a:srgbClr val="66FF33"/>
                </a:solidFill>
              </a:rPr>
              <a:t>5U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</a:rPr>
              <a:t>+ </a:t>
            </a:r>
            <a:r>
              <a:rPr lang="en-US" dirty="0" smtClean="0">
                <a:solidFill>
                  <a:srgbClr val="66FF33"/>
                </a:solidFill>
              </a:rPr>
              <a:t>i</a:t>
            </a:r>
            <a:r>
              <a:rPr lang="en-US" baseline="-25000" dirty="0" smtClean="0">
                <a:solidFill>
                  <a:srgbClr val="66FF33"/>
                </a:solidFill>
              </a:rPr>
              <a:t>5U</a:t>
            </a:r>
            <a:r>
              <a:rPr lang="en-US" dirty="0" smtClean="0">
                <a:solidFill>
                  <a:srgbClr val="66FF33"/>
                </a:solidFill>
              </a:rPr>
              <a:t>.R</a:t>
            </a:r>
            <a:r>
              <a:rPr lang="en-US" baseline="-25000" dirty="0" smtClean="0">
                <a:solidFill>
                  <a:srgbClr val="66FF33"/>
                </a:solidFill>
              </a:rPr>
              <a:t>5U</a:t>
            </a:r>
            <a:endParaRPr lang="en-US" baseline="-250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2438400"/>
          </a:xfrm>
        </p:spPr>
        <p:txBody>
          <a:bodyPr/>
          <a:lstStyle/>
          <a:p>
            <a:pPr algn="ctr"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PRACTICE: </a:t>
            </a:r>
            <a:r>
              <a:rPr lang="en-US" sz="6600" dirty="0" smtClean="0">
                <a:solidFill>
                  <a:srgbClr val="66FF33"/>
                </a:solidFill>
              </a:rPr>
              <a:t/>
            </a:r>
            <a:br>
              <a:rPr lang="en-US" sz="6600" dirty="0" smtClean="0">
                <a:solidFill>
                  <a:srgbClr val="66FF33"/>
                </a:solidFill>
              </a:rPr>
            </a:br>
            <a:r>
              <a:rPr lang="en-US" sz="6600" dirty="0" smtClean="0">
                <a:solidFill>
                  <a:srgbClr val="66FF33"/>
                </a:solidFill>
              </a:rPr>
              <a:t>ELECTRICIAN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3657600" cy="31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Card Game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 the common occurrence</a:t>
            </a:r>
          </a:p>
          <a:p>
            <a:pPr lvl="1">
              <a:defRPr/>
            </a:pPr>
            <a:r>
              <a:rPr lang="en-US" dirty="0" smtClean="0"/>
              <a:t>Solving </a:t>
            </a:r>
            <a:r>
              <a:rPr lang="en-US" dirty="0" smtClean="0"/>
              <a:t>the </a:t>
            </a:r>
            <a:r>
              <a:rPr lang="en-US" dirty="0" err="1" smtClean="0"/>
              <a:t>Bezout’s</a:t>
            </a:r>
            <a:r>
              <a:rPr lang="en-US" dirty="0" smtClean="0"/>
              <a:t> </a:t>
            </a:r>
            <a:r>
              <a:rPr lang="en-US" dirty="0" smtClean="0"/>
              <a:t>identity</a:t>
            </a:r>
            <a:br>
              <a:rPr lang="en-US" dirty="0" smtClean="0"/>
            </a:br>
            <a:r>
              <a:rPr lang="en-US" b="1" dirty="0" err="1" smtClean="0">
                <a:solidFill>
                  <a:srgbClr val="66FF33"/>
                </a:solidFill>
              </a:rPr>
              <a:t>A.i</a:t>
            </a:r>
            <a:r>
              <a:rPr lang="en-US" b="1" dirty="0" smtClean="0">
                <a:solidFill>
                  <a:srgbClr val="66FF33"/>
                </a:solidFill>
              </a:rPr>
              <a:t> + </a:t>
            </a:r>
            <a:r>
              <a:rPr lang="en-US" b="1" dirty="0" err="1" smtClean="0">
                <a:solidFill>
                  <a:srgbClr val="66FF33"/>
                </a:solidFill>
              </a:rPr>
              <a:t>B.j</a:t>
            </a:r>
            <a:r>
              <a:rPr lang="en-US" b="1" dirty="0" smtClean="0">
                <a:solidFill>
                  <a:srgbClr val="66FF33"/>
                </a:solidFill>
              </a:rPr>
              <a:t> = C</a:t>
            </a:r>
            <a:endParaRPr lang="en-US" b="1" dirty="0" smtClean="0">
              <a:solidFill>
                <a:srgbClr val="66FF33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Extended </a:t>
            </a:r>
            <a:r>
              <a:rPr lang="en-US" dirty="0" smtClean="0"/>
              <a:t>Euclidean </a:t>
            </a:r>
            <a:r>
              <a:rPr lang="en-US" dirty="0" smtClean="0"/>
              <a:t>algorithm</a:t>
            </a:r>
            <a:endParaRPr lang="en-US" dirty="0" smtClean="0"/>
          </a:p>
          <a:p>
            <a:pPr lvl="4">
              <a:defRPr/>
            </a:pPr>
            <a:endParaRPr lang="en-US" dirty="0" smtClean="0">
              <a:solidFill>
                <a:srgbClr val="00FFFF"/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rgbClr val="00FFFF"/>
                </a:solidFill>
              </a:rPr>
              <a:t>gcd</a:t>
            </a:r>
            <a:r>
              <a:rPr lang="en-US" dirty="0" smtClean="0">
                <a:solidFill>
                  <a:srgbClr val="00FFFF"/>
                </a:solidFill>
              </a:rPr>
              <a:t>(A,B)</a:t>
            </a:r>
            <a:r>
              <a:rPr lang="en-US" dirty="0" smtClean="0"/>
              <a:t> divisible by </a:t>
            </a:r>
            <a:r>
              <a:rPr lang="en-US" dirty="0" smtClean="0">
                <a:solidFill>
                  <a:srgbClr val="00FFFF"/>
                </a:solidFill>
              </a:rPr>
              <a:t>C</a:t>
            </a:r>
            <a:endParaRPr lang="cs-CZ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TRAIL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4" name="Obrázek 3" descr="trai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438400"/>
            <a:ext cx="614238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Racing Car Trail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 cannot use:</a:t>
            </a:r>
          </a:p>
          <a:p>
            <a:pPr lvl="1">
              <a:defRPr/>
            </a:pPr>
            <a:r>
              <a:rPr lang="en-US" dirty="0" smtClean="0"/>
              <a:t>Backtracking</a:t>
            </a:r>
          </a:p>
          <a:p>
            <a:pPr lvl="1">
              <a:defRPr/>
            </a:pPr>
            <a:r>
              <a:rPr lang="en-US" dirty="0" smtClean="0"/>
              <a:t>Dynamic programming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to use?</a:t>
            </a:r>
          </a:p>
          <a:p>
            <a:pPr lvl="1">
              <a:defRPr/>
            </a:pPr>
            <a:r>
              <a:rPr lang="en-US" dirty="0" smtClean="0"/>
              <a:t>Graph theory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Trail – the 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Each position is a node</a:t>
            </a:r>
          </a:p>
          <a:p>
            <a:pPr>
              <a:defRPr/>
            </a:pPr>
            <a:r>
              <a:rPr lang="en-US" dirty="0" smtClean="0"/>
              <a:t>Edge if the move is possible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209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209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1242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242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1242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0386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0386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0386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9530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9530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867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867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867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781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18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81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295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295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1295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>
            <a:stCxn id="22" idx="6"/>
            <a:endCxn id="4" idx="2"/>
          </p:cNvCxnSpPr>
          <p:nvPr/>
        </p:nvCxnSpPr>
        <p:spPr>
          <a:xfrm>
            <a:off x="16002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5146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4290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3434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52578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1722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23" idx="0"/>
            <a:endCxn id="22" idx="4"/>
          </p:cNvCxnSpPr>
          <p:nvPr/>
        </p:nvCxnSpPr>
        <p:spPr>
          <a:xfrm flipV="1">
            <a:off x="1447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2766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V="1">
            <a:off x="41910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V="1">
            <a:off x="51054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flipV="1">
            <a:off x="6019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flipV="1">
            <a:off x="69342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4290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43434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52578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61722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16002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5146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34290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61722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flipV="1">
            <a:off x="14478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flipV="1">
            <a:off x="32766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flipV="1">
            <a:off x="41910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V="1">
            <a:off x="60198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69342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Trail – </a:t>
            </a:r>
            <a:r>
              <a:rPr lang="en-US" dirty="0" smtClean="0"/>
              <a:t>key observation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 find the </a:t>
            </a:r>
            <a:r>
              <a:rPr lang="en-US" u="sng" dirty="0" smtClean="0"/>
              <a:t>maximum </a:t>
            </a:r>
            <a:r>
              <a:rPr lang="en-US" u="sng" dirty="0" smtClean="0"/>
              <a:t>matching</a:t>
            </a:r>
            <a:endParaRPr lang="en-US" u="sng" dirty="0" smtClean="0"/>
          </a:p>
        </p:txBody>
      </p:sp>
      <p:sp>
        <p:nvSpPr>
          <p:cNvPr id="4" name="Elipsa 3"/>
          <p:cNvSpPr/>
          <p:nvPr/>
        </p:nvSpPr>
        <p:spPr>
          <a:xfrm>
            <a:off x="2209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209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1242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242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1242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0386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0386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0386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9530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9530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867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867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867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781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18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81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295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295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1295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>
            <a:stCxn id="22" idx="6"/>
            <a:endCxn id="4" idx="2"/>
          </p:cNvCxnSpPr>
          <p:nvPr/>
        </p:nvCxnSpPr>
        <p:spPr>
          <a:xfrm>
            <a:off x="16002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5146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4290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3434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52578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1722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23" idx="0"/>
            <a:endCxn id="22" idx="4"/>
          </p:cNvCxnSpPr>
          <p:nvPr/>
        </p:nvCxnSpPr>
        <p:spPr>
          <a:xfrm flipV="1">
            <a:off x="1447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2766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V="1">
            <a:off x="41910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V="1">
            <a:off x="51054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flipV="1">
            <a:off x="6019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flipV="1">
            <a:off x="6934200" y="4114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4290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43434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52578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61722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16002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5146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34290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61722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flipV="1">
            <a:off x="1447800" y="4876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flipV="1">
            <a:off x="32766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flipV="1">
            <a:off x="41910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V="1">
            <a:off x="60198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69342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Trail – </a:t>
            </a:r>
            <a:r>
              <a:rPr lang="en-US" dirty="0" smtClean="0"/>
              <a:t>key observation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Maximum matching</a:t>
            </a:r>
          </a:p>
          <a:p>
            <a:pPr lvl="1">
              <a:defRPr/>
            </a:pPr>
            <a:r>
              <a:rPr lang="en-US" dirty="0" smtClean="0"/>
              <a:t>Start from an unmatched node =&gt; lose</a:t>
            </a:r>
            <a:endParaRPr lang="en-US" dirty="0" smtClean="0"/>
          </a:p>
        </p:txBody>
      </p:sp>
      <p:sp>
        <p:nvSpPr>
          <p:cNvPr id="4" name="Elipsa 3"/>
          <p:cNvSpPr/>
          <p:nvPr/>
        </p:nvSpPr>
        <p:spPr>
          <a:xfrm>
            <a:off x="2209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209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1242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242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1242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0386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0386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0386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9530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9530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867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867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867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781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18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81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295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295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1295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>
            <a:stCxn id="22" idx="6"/>
            <a:endCxn id="4" idx="2"/>
          </p:cNvCxnSpPr>
          <p:nvPr/>
        </p:nvCxnSpPr>
        <p:spPr>
          <a:xfrm>
            <a:off x="16002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5146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4290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3434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52578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1722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23" idx="0"/>
            <a:endCxn id="22" idx="4"/>
          </p:cNvCxnSpPr>
          <p:nvPr/>
        </p:nvCxnSpPr>
        <p:spPr>
          <a:xfrm flipV="1">
            <a:off x="1447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2766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V="1">
            <a:off x="41910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V="1">
            <a:off x="51054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flipV="1">
            <a:off x="6019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flipV="1">
            <a:off x="6934200" y="4114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4290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43434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52578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61722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16002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5146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34290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61722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flipV="1">
            <a:off x="1447800" y="4876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flipV="1">
            <a:off x="32766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flipV="1">
            <a:off x="41910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V="1">
            <a:off x="60198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69342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flipV="1">
            <a:off x="4191000" y="47244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>
            <a:off x="3276600" y="4724400"/>
            <a:ext cx="914400" cy="0"/>
          </a:xfrm>
          <a:prstGeom prst="straightConnector1">
            <a:avLst/>
          </a:prstGeom>
          <a:ln w="762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V="1">
            <a:off x="3276600" y="38862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>
            <a:off x="3276600" y="3962400"/>
            <a:ext cx="914400" cy="0"/>
          </a:xfrm>
          <a:prstGeom prst="straightConnector1">
            <a:avLst/>
          </a:prstGeom>
          <a:ln w="762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>
            <a:off x="4191000" y="3962400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>
            <a:off x="5105400" y="3962400"/>
            <a:ext cx="914400" cy="0"/>
          </a:xfrm>
          <a:prstGeom prst="straightConnector1">
            <a:avLst/>
          </a:prstGeom>
          <a:ln w="762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/>
          <p:nvPr/>
        </p:nvCxnSpPr>
        <p:spPr>
          <a:xfrm>
            <a:off x="6019800" y="39624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šipka 69"/>
          <p:cNvCxnSpPr/>
          <p:nvPr/>
        </p:nvCxnSpPr>
        <p:spPr>
          <a:xfrm flipH="1">
            <a:off x="5105400" y="4724400"/>
            <a:ext cx="914400" cy="0"/>
          </a:xfrm>
          <a:prstGeom prst="straightConnector1">
            <a:avLst/>
          </a:prstGeom>
          <a:ln w="762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Trail – </a:t>
            </a:r>
            <a:r>
              <a:rPr lang="en-US" dirty="0" smtClean="0"/>
              <a:t>key observation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find answer to some node?</a:t>
            </a:r>
          </a:p>
          <a:p>
            <a:pPr lvl="1">
              <a:defRPr/>
            </a:pPr>
            <a:r>
              <a:rPr lang="en-US" dirty="0" smtClean="0"/>
              <a:t>F</a:t>
            </a:r>
            <a:r>
              <a:rPr lang="en-US" dirty="0" smtClean="0"/>
              <a:t>ind maximum matching without it</a:t>
            </a:r>
          </a:p>
          <a:p>
            <a:pPr lvl="1">
              <a:defRPr/>
            </a:pPr>
            <a:r>
              <a:rPr lang="en-US" dirty="0" smtClean="0"/>
              <a:t>Try to find an </a:t>
            </a:r>
            <a:r>
              <a:rPr lang="en-US" u="sng" dirty="0" smtClean="0">
                <a:solidFill>
                  <a:srgbClr val="00FFFF"/>
                </a:solidFill>
              </a:rPr>
              <a:t>augmenting path </a:t>
            </a:r>
            <a:r>
              <a:rPr lang="en-US" dirty="0" smtClean="0"/>
              <a:t>from it</a:t>
            </a:r>
          </a:p>
        </p:txBody>
      </p:sp>
      <p:sp>
        <p:nvSpPr>
          <p:cNvPr id="4" name="Elipsa 3"/>
          <p:cNvSpPr/>
          <p:nvPr/>
        </p:nvSpPr>
        <p:spPr>
          <a:xfrm>
            <a:off x="2209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209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1242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242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1242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0386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0386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038600" y="5334000"/>
            <a:ext cx="304800" cy="304800"/>
          </a:xfrm>
          <a:prstGeom prst="ellipse">
            <a:avLst/>
          </a:prstGeom>
          <a:solidFill>
            <a:srgbClr val="660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9530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9530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867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867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867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781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18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81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295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295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1295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>
            <a:stCxn id="22" idx="6"/>
            <a:endCxn id="4" idx="2"/>
          </p:cNvCxnSpPr>
          <p:nvPr/>
        </p:nvCxnSpPr>
        <p:spPr>
          <a:xfrm>
            <a:off x="16002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5146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4290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3434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52578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1722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23" idx="0"/>
            <a:endCxn id="22" idx="4"/>
          </p:cNvCxnSpPr>
          <p:nvPr/>
        </p:nvCxnSpPr>
        <p:spPr>
          <a:xfrm flipV="1">
            <a:off x="1447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2766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V="1">
            <a:off x="41910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V="1">
            <a:off x="51054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flipV="1">
            <a:off x="6019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flipV="1">
            <a:off x="6934200" y="4114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4290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43434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52578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61722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16002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5146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34290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61722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flipV="1">
            <a:off x="1447800" y="4876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flipV="1">
            <a:off x="32766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flipV="1">
            <a:off x="41910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V="1">
            <a:off x="60198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69342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Trail – </a:t>
            </a:r>
            <a:r>
              <a:rPr lang="en-US" dirty="0" smtClean="0"/>
              <a:t>key observation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Does the augmenting path exist?</a:t>
            </a:r>
          </a:p>
          <a:p>
            <a:pPr lvl="1">
              <a:defRPr/>
            </a:pPr>
            <a:r>
              <a:rPr lang="en-US" dirty="0" smtClean="0"/>
              <a:t>YES =&gt; Alice can win</a:t>
            </a:r>
          </a:p>
          <a:p>
            <a:pPr lvl="1">
              <a:defRPr/>
            </a:pPr>
            <a:r>
              <a:rPr lang="en-US" dirty="0" smtClean="0"/>
              <a:t>NO =&gt; Alice will lose</a:t>
            </a:r>
          </a:p>
        </p:txBody>
      </p:sp>
      <p:sp>
        <p:nvSpPr>
          <p:cNvPr id="4" name="Elipsa 3"/>
          <p:cNvSpPr/>
          <p:nvPr/>
        </p:nvSpPr>
        <p:spPr>
          <a:xfrm>
            <a:off x="2209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209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1242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242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1242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0386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0386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038600" y="5334000"/>
            <a:ext cx="304800" cy="304800"/>
          </a:xfrm>
          <a:prstGeom prst="ellipse">
            <a:avLst/>
          </a:prstGeom>
          <a:solidFill>
            <a:srgbClr val="660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9530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9530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867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867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5867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7818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18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818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295400" y="3810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295400" y="4572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1295400" y="5334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>
            <a:stCxn id="22" idx="6"/>
            <a:endCxn id="4" idx="2"/>
          </p:cNvCxnSpPr>
          <p:nvPr/>
        </p:nvCxnSpPr>
        <p:spPr>
          <a:xfrm>
            <a:off x="16002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5146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4290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3434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5257800" y="3962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172200" y="3962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23" idx="0"/>
            <a:endCxn id="22" idx="4"/>
          </p:cNvCxnSpPr>
          <p:nvPr/>
        </p:nvCxnSpPr>
        <p:spPr>
          <a:xfrm flipV="1">
            <a:off x="1447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32766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V="1">
            <a:off x="41910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V="1">
            <a:off x="51054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flipV="1">
            <a:off x="6019800" y="4114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flipV="1">
            <a:off x="6934200" y="4114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4290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43434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5257800" y="4724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6172200" y="4724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16002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5146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3429000" y="5486400"/>
            <a:ext cx="60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6172200" y="5486400"/>
            <a:ext cx="609600" cy="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flipV="1">
            <a:off x="1447800" y="4876800"/>
            <a:ext cx="0" cy="457200"/>
          </a:xfrm>
          <a:prstGeom prst="line">
            <a:avLst/>
          </a:prstGeom>
          <a:ln w="76200" cap="rnd" cmpd="dbl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flipV="1">
            <a:off x="32766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flipV="1">
            <a:off x="41910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V="1">
            <a:off x="60198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6934200" y="4876800"/>
            <a:ext cx="0" cy="457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– time complexity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a matching (without one node) into another by </a:t>
            </a:r>
            <a:r>
              <a:rPr lang="en-US" u="sng" dirty="0" smtClean="0"/>
              <a:t>1 augmenting path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FFFF"/>
                </a:solidFill>
              </a:rPr>
              <a:t>O(n</a:t>
            </a:r>
            <a:r>
              <a:rPr lang="en-US" baseline="30000" dirty="0" smtClean="0">
                <a:solidFill>
                  <a:srgbClr val="00FFFF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</a:rPr>
              <a:t>)</a:t>
            </a:r>
            <a:r>
              <a:rPr lang="en-US" dirty="0" smtClean="0"/>
              <a:t> – the initial matching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O(n)</a:t>
            </a:r>
            <a:r>
              <a:rPr lang="en-US" dirty="0" smtClean="0"/>
              <a:t> for each node</a:t>
            </a:r>
            <a:endParaRPr lang="en-US" dirty="0" smtClean="0"/>
          </a:p>
          <a:p>
            <a:r>
              <a:rPr lang="en-US" b="1" u="sng" dirty="0" smtClean="0">
                <a:solidFill>
                  <a:srgbClr val="FFFFFF"/>
                </a:solidFill>
              </a:rPr>
              <a:t>TOTAL: </a:t>
            </a:r>
            <a:r>
              <a:rPr lang="en-US" b="1" dirty="0" smtClean="0">
                <a:solidFill>
                  <a:srgbClr val="00FFFF"/>
                </a:solidFill>
              </a:rPr>
              <a:t>O(n</a:t>
            </a:r>
            <a:r>
              <a:rPr lang="en-US" b="1" baseline="30000" dirty="0" smtClean="0">
                <a:solidFill>
                  <a:srgbClr val="00FFFF"/>
                </a:solidFill>
              </a:rPr>
              <a:t>2</a:t>
            </a:r>
            <a:r>
              <a:rPr lang="en-US" b="1" dirty="0" smtClean="0">
                <a:solidFill>
                  <a:srgbClr val="00FFFF"/>
                </a:solidFill>
              </a:rPr>
              <a:t>)</a:t>
            </a:r>
            <a:endParaRPr lang="cs-CZ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UNCHANGE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4" name="Obrázek 3" descr="balloon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819400"/>
            <a:ext cx="4442730" cy="2743200"/>
          </a:xfrm>
          <a:prstGeom prst="rect">
            <a:avLst/>
          </a:prstGeom>
        </p:spPr>
      </p:pic>
      <p:pic>
        <p:nvPicPr>
          <p:cNvPr id="5" name="Obrázek 4" descr="balloon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514600"/>
            <a:ext cx="2286000" cy="338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smtClean="0"/>
              <a:t>(;;)</a:t>
            </a:r>
          </a:p>
          <a:p>
            <a:r>
              <a:rPr lang="cs-CZ" sz="2400" dirty="0" smtClean="0"/>
              <a:t>{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cs-CZ" sz="2400" dirty="0" err="1" smtClean="0"/>
              <a:t>scanf</a:t>
            </a:r>
            <a:r>
              <a:rPr lang="cs-CZ" sz="2400" dirty="0" smtClean="0"/>
              <a:t>("%d", &amp;x</a:t>
            </a:r>
            <a:r>
              <a:rPr lang="cs-CZ" sz="2400" dirty="0" smtClean="0"/>
              <a:t>);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cs-CZ" sz="2400" dirty="0" err="1" smtClean="0"/>
              <a:t>if</a:t>
            </a:r>
            <a:r>
              <a:rPr lang="cs-CZ" sz="2400" dirty="0" smtClean="0"/>
              <a:t> </a:t>
            </a:r>
            <a:r>
              <a:rPr lang="cs-CZ" sz="2400" dirty="0" smtClean="0"/>
              <a:t>(x == 0) </a:t>
            </a:r>
            <a:r>
              <a:rPr lang="cs-CZ" sz="2400" dirty="0" err="1" smtClean="0"/>
              <a:t>break</a:t>
            </a:r>
            <a:r>
              <a:rPr lang="cs-CZ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cs-CZ" sz="2400" dirty="0" err="1" smtClean="0"/>
              <a:t>printf</a:t>
            </a:r>
            <a:r>
              <a:rPr lang="cs-CZ" sz="2400" dirty="0" smtClean="0"/>
              <a:t>((x == 2</a:t>
            </a:r>
            <a:r>
              <a:rPr lang="cs-CZ" sz="2400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cs-CZ" sz="2400" dirty="0" smtClean="0"/>
              <a:t>?</a:t>
            </a:r>
            <a:r>
              <a:rPr lang="en-US" sz="2400" dirty="0" smtClean="0"/>
              <a:t> </a:t>
            </a:r>
            <a:r>
              <a:rPr lang="cs-CZ" sz="2400" dirty="0" smtClean="0"/>
              <a:t>"</a:t>
            </a:r>
            <a:r>
              <a:rPr lang="cs-CZ" sz="2400" dirty="0" err="1" smtClean="0"/>
              <a:t>Bad</a:t>
            </a:r>
            <a:r>
              <a:rPr lang="cs-CZ" sz="2400" dirty="0" smtClean="0"/>
              <a:t> </a:t>
            </a:r>
            <a:r>
              <a:rPr lang="cs-CZ" sz="2400" dirty="0" err="1" smtClean="0"/>
              <a:t>luck</a:t>
            </a:r>
            <a:r>
              <a:rPr lang="cs-CZ" sz="2400" dirty="0" smtClean="0"/>
              <a:t>!\</a:t>
            </a:r>
            <a:r>
              <a:rPr lang="cs-CZ" sz="2400" dirty="0" smtClean="0"/>
              <a:t>n“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cs-CZ" sz="2400" dirty="0" smtClean="0"/>
              <a:t>: </a:t>
            </a:r>
            <a:r>
              <a:rPr lang="cs-CZ" sz="2400" dirty="0" smtClean="0"/>
              <a:t>"</a:t>
            </a:r>
            <a:r>
              <a:rPr lang="cs-CZ" sz="2400" dirty="0" err="1" smtClean="0"/>
              <a:t>Electrician</a:t>
            </a:r>
            <a:r>
              <a:rPr lang="cs-CZ" sz="2400" dirty="0" smtClean="0"/>
              <a:t> </a:t>
            </a:r>
            <a:r>
              <a:rPr lang="cs-CZ" sz="2400" dirty="0" err="1" smtClean="0"/>
              <a:t>needs</a:t>
            </a:r>
            <a:r>
              <a:rPr lang="cs-CZ" sz="2400" dirty="0" smtClean="0"/>
              <a:t> </a:t>
            </a:r>
            <a:r>
              <a:rPr lang="en-US" sz="2400" dirty="0" smtClean="0"/>
              <a:t>1 </a:t>
            </a:r>
            <a:r>
              <a:rPr lang="cs-CZ" sz="2400" dirty="0" err="1" smtClean="0"/>
              <a:t>trips</a:t>
            </a:r>
            <a:r>
              <a:rPr lang="cs-CZ" sz="2400" dirty="0" smtClean="0"/>
              <a:t>.\n");</a:t>
            </a:r>
          </a:p>
          <a:p>
            <a:r>
              <a:rPr lang="cs-CZ" sz="2400" dirty="0" smtClean="0"/>
              <a:t>}</a:t>
            </a:r>
            <a:endParaRPr lang="en-US" sz="2400" dirty="0" smtClean="0"/>
          </a:p>
          <a:p>
            <a:endParaRPr lang="en-US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Unchanged Picture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/>
              <a:t>Picture “normalization”</a:t>
            </a:r>
          </a:p>
          <a:p>
            <a:pPr marL="1143000" lvl="1" indent="-742950">
              <a:defRPr/>
            </a:pPr>
            <a:r>
              <a:rPr lang="en-US" dirty="0" smtClean="0"/>
              <a:t>Join overlapping and continuing lines</a:t>
            </a:r>
          </a:p>
          <a:p>
            <a:pPr marL="1143000" lvl="1" indent="-742950">
              <a:defRPr/>
            </a:pPr>
            <a:endParaRPr lang="en-US" dirty="0" smtClean="0"/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/>
              <a:t>Compare two pictures</a:t>
            </a:r>
          </a:p>
          <a:p>
            <a:pPr marL="1143000" lvl="1" indent="-742950">
              <a:defRPr/>
            </a:pPr>
            <a:r>
              <a:rPr lang="en-US" dirty="0" smtClean="0"/>
              <a:t>Try to map one line in Picture 1</a:t>
            </a:r>
            <a:br>
              <a:rPr lang="en-US" dirty="0" smtClean="0"/>
            </a:br>
            <a:r>
              <a:rPr lang="en-US" dirty="0" smtClean="0"/>
              <a:t>to all lines in Picture 2</a:t>
            </a:r>
            <a:endParaRPr lang="cs-CZ" dirty="0" smtClean="0"/>
          </a:p>
          <a:p>
            <a:pPr marL="1143000" lvl="1" indent="-742950">
              <a:defRPr/>
            </a:pPr>
            <a:r>
              <a:rPr lang="en-US" dirty="0" smtClean="0"/>
              <a:t>Check if it maps everything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Unchange</a:t>
            </a:r>
            <a:r>
              <a:rPr lang="en-US" dirty="0" smtClean="0"/>
              <a:t> – time complexity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Comparing lines – hashing</a:t>
            </a:r>
          </a:p>
          <a:p>
            <a:pPr lvl="1">
              <a:defRPr/>
            </a:pPr>
            <a:r>
              <a:rPr lang="en-US" dirty="0" smtClean="0">
                <a:solidFill>
                  <a:srgbClr val="00FFFF"/>
                </a:solidFill>
              </a:rPr>
              <a:t>O(n^2 . H)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O(n^3) </a:t>
            </a:r>
            <a:r>
              <a:rPr lang="en-US" dirty="0" smtClean="0"/>
              <a:t> is </a:t>
            </a:r>
            <a:r>
              <a:rPr lang="en-US" dirty="0" smtClean="0"/>
              <a:t>too much!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Unchange</a:t>
            </a:r>
            <a:r>
              <a:rPr lang="en-US" dirty="0" smtClean="0"/>
              <a:t> – faster solution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 the “center of mass” X</a:t>
            </a:r>
          </a:p>
          <a:p>
            <a:pPr>
              <a:defRPr/>
            </a:pPr>
            <a:r>
              <a:rPr lang="en-US" dirty="0" smtClean="0"/>
              <a:t>Points in the longest distance from X map to each other</a:t>
            </a:r>
          </a:p>
          <a:p>
            <a:pPr lvl="1">
              <a:defRPr/>
            </a:pPr>
            <a:r>
              <a:rPr lang="en-US" dirty="0" smtClean="0"/>
              <a:t>“Tie-breakers”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 </a:t>
            </a:r>
            <a:r>
              <a:rPr lang="en-US" dirty="0" smtClean="0"/>
              <a:t>required in this contest</a:t>
            </a:r>
            <a:br>
              <a:rPr lang="en-US" dirty="0" smtClean="0"/>
            </a:br>
            <a:r>
              <a:rPr lang="en-US" dirty="0" smtClean="0"/>
              <a:t>(1000 lines max)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2642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solidFill>
                  <a:srgbClr val="FF99FF"/>
                </a:solidFill>
              </a:rPr>
              <a:t>Authors</a:t>
            </a:r>
            <a:endParaRPr lang="en-US" sz="8000" dirty="0" smtClean="0">
              <a:solidFill>
                <a:srgbClr val="FF99FF"/>
              </a:solidFill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57200" y="1600200"/>
            <a:ext cx="8226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FFFFFF"/>
                </a:solidFill>
              </a:rPr>
              <a:t>Josef </a:t>
            </a:r>
            <a:r>
              <a:rPr lang="cs-CZ" sz="2800" b="1" dirty="0">
                <a:solidFill>
                  <a:srgbClr val="FFFFFF"/>
                </a:solidFill>
              </a:rPr>
              <a:t>Cibulka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>
                <a:solidFill>
                  <a:srgbClr val="FFFFFF"/>
                </a:solidFill>
              </a:rPr>
              <a:t>Jakub Černý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>
                <a:solidFill>
                  <a:srgbClr val="FFFFFF"/>
                </a:solidFill>
              </a:rPr>
              <a:t>Zdeněk Dvořák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>
                <a:solidFill>
                  <a:srgbClr val="FFFFFF"/>
                </a:solidFill>
              </a:rPr>
              <a:t>Martin Kačer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>
                <a:solidFill>
                  <a:srgbClr val="FFFFFF"/>
                </a:solidFill>
              </a:rPr>
              <a:t>Jan Stoklasa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cs-CZ" sz="1400" b="1" dirty="0">
              <a:solidFill>
                <a:srgbClr val="FFFFFF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tx1">
                    <a:lumMod val="75000"/>
                  </a:schemeClr>
                </a:solidFill>
              </a:rPr>
              <a:t>Jan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</a:rPr>
              <a:t>Katrenic</a:t>
            </a:r>
            <a:endParaRPr lang="en-US" sz="2800" b="1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tx1">
                    <a:lumMod val="75000"/>
                  </a:schemeClr>
                </a:solidFill>
              </a:rPr>
              <a:t>Radek </a:t>
            </a:r>
            <a:r>
              <a:rPr lang="cs-CZ" sz="2800" b="1" dirty="0" err="1" smtClean="0">
                <a:solidFill>
                  <a:schemeClr val="tx1">
                    <a:lumMod val="75000"/>
                  </a:schemeClr>
                </a:solidFill>
              </a:rPr>
              <a:t>Pelánek</a:t>
            </a:r>
            <a:endParaRPr lang="cs-CZ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rgbClr val="FFFFFF"/>
                </a:solidFill>
              </a:rPr>
              <a:t> </a:t>
            </a:r>
            <a:endParaRPr lang="cs-CZ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Solutions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C</a:t>
            </a:r>
            <a:r>
              <a:rPr lang="en-US" sz="3200" dirty="0" smtClean="0"/>
              <a:t>ards</a:t>
            </a:r>
          </a:p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66FF33"/>
                </a:solidFill>
              </a:rPr>
              <a:t>V</a:t>
            </a:r>
            <a:r>
              <a:rPr lang="en-US" sz="3200" dirty="0" err="1" smtClean="0"/>
              <a:t>igenere</a:t>
            </a:r>
            <a:endParaRPr lang="en-US" sz="3200" dirty="0" smtClean="0"/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U</a:t>
            </a:r>
            <a:r>
              <a:rPr lang="en-US" sz="3200" dirty="0" smtClean="0"/>
              <a:t>nique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T</a:t>
            </a:r>
            <a:r>
              <a:rPr lang="en-US" sz="3200" dirty="0" smtClean="0"/>
              <a:t>rail</a:t>
            </a:r>
          </a:p>
          <a:p>
            <a:endParaRPr lang="en-US" sz="700" dirty="0" smtClean="0"/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P</a:t>
            </a:r>
            <a:r>
              <a:rPr lang="en-US" sz="3200" dirty="0" smtClean="0"/>
              <a:t>rogram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R</a:t>
            </a:r>
            <a:r>
              <a:rPr lang="en-US" sz="3200" dirty="0" smtClean="0"/>
              <a:t>egulate</a:t>
            </a:r>
          </a:p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66FF33"/>
                </a:solidFill>
              </a:rPr>
              <a:t>A</a:t>
            </a:r>
            <a:r>
              <a:rPr lang="en-US" sz="3200" dirty="0" err="1" smtClean="0"/>
              <a:t>nalyse</a:t>
            </a:r>
            <a:endParaRPr lang="en-US" sz="3200" dirty="0" smtClean="0"/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G</a:t>
            </a:r>
            <a:r>
              <a:rPr lang="en-US" sz="3200" dirty="0" smtClean="0"/>
              <a:t>rille</a:t>
            </a:r>
          </a:p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66FF33"/>
                </a:solidFill>
              </a:rPr>
              <a:t>U</a:t>
            </a:r>
            <a:r>
              <a:rPr lang="en-US" sz="3200" dirty="0" err="1" smtClean="0"/>
              <a:t>nchange</a:t>
            </a:r>
            <a:endParaRPr lang="en-US" sz="3200" dirty="0" smtClean="0"/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66FF33"/>
                </a:solidFill>
              </a:rPr>
              <a:t>E</a:t>
            </a:r>
            <a:r>
              <a:rPr lang="en-US" sz="3200" dirty="0" smtClean="0"/>
              <a:t>xecute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2362200"/>
          </a:xfrm>
        </p:spPr>
        <p:txBody>
          <a:bodyPr/>
          <a:lstStyle/>
          <a:p>
            <a:pPr algn="ctr"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VIGENERE</a:t>
            </a:r>
            <a:br>
              <a:rPr lang="en-US" sz="6600" dirty="0" smtClean="0">
                <a:solidFill>
                  <a:srgbClr val="66FF33"/>
                </a:solidFill>
              </a:rPr>
            </a:br>
            <a:r>
              <a:rPr lang="en-US" sz="6600" dirty="0" smtClean="0">
                <a:solidFill>
                  <a:srgbClr val="66FF33"/>
                </a:solidFill>
              </a:rPr>
              <a:t>GRILLE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24701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Vigenere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Grille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13" y="2590800"/>
            <a:ext cx="8226425" cy="3505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Pretty easy</a:t>
            </a:r>
            <a:r>
              <a:rPr lang="en-US" dirty="0" smtClean="0"/>
              <a:t>, wasn’t it?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66FF33"/>
                </a:solidFill>
              </a:rPr>
              <a:t>EXECUTE</a:t>
            </a:r>
            <a:endParaRPr lang="cs-CZ" sz="6600" dirty="0">
              <a:solidFill>
                <a:srgbClr val="66FF33"/>
              </a:solidFill>
            </a:endParaRPr>
          </a:p>
        </p:txBody>
      </p:sp>
      <p:pic>
        <p:nvPicPr>
          <p:cNvPr id="4" name="Obrázek 3" descr="execu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657600"/>
            <a:ext cx="8153400" cy="122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974</Words>
  <Application>Microsoft Office PowerPoint</Application>
  <PresentationFormat>Předvádění na obrazovce (4:3)</PresentationFormat>
  <Paragraphs>465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Wingdings</vt:lpstr>
      <vt:lpstr>Calibri</vt:lpstr>
      <vt:lpstr>Courier New</vt:lpstr>
      <vt:lpstr>Fading Grid</vt:lpstr>
      <vt:lpstr>Sample Solutions                 CENTRAL EUROPE REGIONAL CONTEST 2011   Czech Technical University in Prague</vt:lpstr>
      <vt:lpstr>PRACTICE:  ANTS</vt:lpstr>
      <vt:lpstr>Ants</vt:lpstr>
      <vt:lpstr>PRACTICE:  ELECTRICIAN</vt:lpstr>
      <vt:lpstr>Electrician</vt:lpstr>
      <vt:lpstr>Sample Solutions</vt:lpstr>
      <vt:lpstr>VIGENERE GRILLE</vt:lpstr>
      <vt:lpstr>Vigenere  Grille</vt:lpstr>
      <vt:lpstr>EXECUTE</vt:lpstr>
      <vt:lpstr>Stack Machine Executor</vt:lpstr>
      <vt:lpstr>PROGRAM</vt:lpstr>
      <vt:lpstr>Stack Machine Programmer</vt:lpstr>
      <vt:lpstr>Polynomial way</vt:lpstr>
      <vt:lpstr>“Equals” implementation</vt:lpstr>
      <vt:lpstr>ANALYSE</vt:lpstr>
      <vt:lpstr>Vigenere Analyse</vt:lpstr>
      <vt:lpstr>Vigenere Analyse</vt:lpstr>
      <vt:lpstr>Vigenere Analyse</vt:lpstr>
      <vt:lpstr>Vigenere Analyse</vt:lpstr>
      <vt:lpstr>Analyse</vt:lpstr>
      <vt:lpstr>Analyse</vt:lpstr>
      <vt:lpstr>REGULATE</vt:lpstr>
      <vt:lpstr>Strange Regulations</vt:lpstr>
      <vt:lpstr>Regulate – Disjoint Sets</vt:lpstr>
      <vt:lpstr>Regulate – Disjoint Sets</vt:lpstr>
      <vt:lpstr>Strange Regulations</vt:lpstr>
      <vt:lpstr>UNIQUE</vt:lpstr>
      <vt:lpstr>Unique Encryption Keys</vt:lpstr>
      <vt:lpstr>Unique – possible solution</vt:lpstr>
      <vt:lpstr>Unique Keys</vt:lpstr>
      <vt:lpstr>Unique Keys</vt:lpstr>
      <vt:lpstr>Unique – time complexity</vt:lpstr>
      <vt:lpstr>CARDS</vt:lpstr>
      <vt:lpstr>Card Game</vt:lpstr>
      <vt:lpstr>Card Game</vt:lpstr>
      <vt:lpstr>Card Game</vt:lpstr>
      <vt:lpstr>Card Game</vt:lpstr>
      <vt:lpstr>Card Game</vt:lpstr>
      <vt:lpstr>Card Game</vt:lpstr>
      <vt:lpstr>Card Game</vt:lpstr>
      <vt:lpstr>TRAIL</vt:lpstr>
      <vt:lpstr>Racing Car Trail</vt:lpstr>
      <vt:lpstr>Trail – the graph</vt:lpstr>
      <vt:lpstr>Trail – key observation</vt:lpstr>
      <vt:lpstr>Trail – key observation</vt:lpstr>
      <vt:lpstr>Trail – key observation</vt:lpstr>
      <vt:lpstr>Trail – key observation</vt:lpstr>
      <vt:lpstr>Trail – time complexity</vt:lpstr>
      <vt:lpstr>UNCHANGE</vt:lpstr>
      <vt:lpstr>Unchanged Picture</vt:lpstr>
      <vt:lpstr>Unchange – time complexity</vt:lpstr>
      <vt:lpstr>Unchange – faster solution</vt:lpstr>
      <vt:lpstr>Authors</vt:lpstr>
    </vt:vector>
  </TitlesOfParts>
  <Company>ACM-ICPC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Kacer</dc:creator>
  <cp:lastModifiedBy>Martin Kačer</cp:lastModifiedBy>
  <cp:revision>177</cp:revision>
  <dcterms:created xsi:type="dcterms:W3CDTF">2007-10-20T10:40:39Z</dcterms:created>
  <dcterms:modified xsi:type="dcterms:W3CDTF">2011-11-13T14:48:49Z</dcterms:modified>
</cp:coreProperties>
</file>